
<file path=[Content_Types].xml><?xml version="1.0" encoding="utf-8"?>
<Types xmlns="http://schemas.openxmlformats.org/package/2006/content-types">
  <Default Extension="emf" ContentType="image/x-emf"/>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4"/>
  </p:sldMasterIdLst>
  <p:notesMasterIdLst>
    <p:notesMasterId r:id="rId10"/>
  </p:notesMasterIdLst>
  <p:sldIdLst>
    <p:sldId id="256" r:id="rId5"/>
    <p:sldId id="273" r:id="rId6"/>
    <p:sldId id="340" r:id="rId7"/>
    <p:sldId id="269" r:id="rId8"/>
    <p:sldId id="339" r:id="rId9"/>
  </p:sldIdLst>
  <p:sldSz cx="12198350" cy="6858000"/>
  <p:notesSz cx="6858000" cy="9144000"/>
  <p:embeddedFontLst>
    <p:embeddedFont>
      <p:font typeface="Georgia" panose="02040502050405020303" pitchFamily="18" charset="0"/>
      <p:regular r:id="rId11"/>
      <p:bold r:id="rId12"/>
      <p:italic r:id="rId13"/>
      <p:boldItalic r:id="rId14"/>
    </p:embeddedFont>
    <p:embeddedFont>
      <p:font typeface="Minion" panose="02000503070000020003" pitchFamily="2" charset="0"/>
      <p:regular r:id="rId15"/>
      <p:bold r:id="rId16"/>
      <p:italic r:id="rId17"/>
      <p:boldItalic r:id="rId18"/>
    </p:embeddedFont>
  </p:embeddedFontLst>
  <p:custDataLst>
    <p:tags r:id="rId19"/>
  </p:custDataLst>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592B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61" autoAdjust="0"/>
    <p:restoredTop sz="68980" autoAdjust="0"/>
  </p:normalViewPr>
  <p:slideViewPr>
    <p:cSldViewPr>
      <p:cViewPr varScale="1">
        <p:scale>
          <a:sx n="77" d="100"/>
          <a:sy n="77" d="100"/>
        </p:scale>
        <p:origin x="1872" y="84"/>
      </p:cViewPr>
      <p:guideLst>
        <p:guide orient="horz" pos="2160"/>
        <p:guide pos="3842"/>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p:cViewPr>
        <p:scale>
          <a:sx n="130" d="100"/>
          <a:sy n="130" d="100"/>
        </p:scale>
        <p:origin x="3256" y="-135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font" Target="fonts/font3.fntdata"/><Relationship Id="rId18" Type="http://schemas.openxmlformats.org/officeDocument/2006/relationships/font" Target="fonts/font8.fntdata"/><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font" Target="fonts/font2.fntdata"/><Relationship Id="rId17" Type="http://schemas.openxmlformats.org/officeDocument/2006/relationships/font" Target="fonts/font7.fntdata"/><Relationship Id="rId2" Type="http://schemas.openxmlformats.org/officeDocument/2006/relationships/customXml" Target="../customXml/item2.xml"/><Relationship Id="rId16" Type="http://schemas.openxmlformats.org/officeDocument/2006/relationships/font" Target="fonts/font6.fntdata"/><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font" Target="fonts/font1.fntdata"/><Relationship Id="rId5" Type="http://schemas.openxmlformats.org/officeDocument/2006/relationships/slide" Target="slides/slide1.xml"/><Relationship Id="rId15" Type="http://schemas.openxmlformats.org/officeDocument/2006/relationships/font" Target="fonts/font5.fntdata"/><Relationship Id="rId23"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tags" Target="tags/tag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font" Target="fonts/font4.fntdata"/><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5698784-F1F2-4D71-B346-94F94D5EBAA2}" type="datetimeFigureOut">
              <a:rPr lang="nl-NL" smtClean="0"/>
              <a:t>15-10-2024</a:t>
            </a:fld>
            <a:endParaRPr lang="nl-NL"/>
          </a:p>
        </p:txBody>
      </p:sp>
      <p:sp>
        <p:nvSpPr>
          <p:cNvPr id="4" name="Tijdelijke aanduiding voor dia-afbeelding 3"/>
          <p:cNvSpPr>
            <a:spLocks noGrp="1" noRot="1" noChangeAspect="1"/>
          </p:cNvSpPr>
          <p:nvPr>
            <p:ph type="sldImg" idx="2"/>
          </p:nvPr>
        </p:nvSpPr>
        <p:spPr>
          <a:xfrm>
            <a:off x="379413" y="685800"/>
            <a:ext cx="6099175"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a:t>Klik om de modelstijlen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2ECD43-08E5-4945-BC4F-4857758E978F}" type="slidenum">
              <a:rPr lang="nl-NL" smtClean="0"/>
              <a:t>‹#›</a:t>
            </a:fld>
            <a:endParaRPr lang="nl-NL"/>
          </a:p>
        </p:txBody>
      </p:sp>
    </p:spTree>
    <p:extLst>
      <p:ext uri="{BB962C8B-B14F-4D97-AF65-F5344CB8AC3E}">
        <p14:creationId xmlns:p14="http://schemas.microsoft.com/office/powerpoint/2010/main" val="25635155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Research and education is never far from current events, and being able to discuss them in class makes academic research relevant, while also developing students’ skills to engage in constructive dialogue.</a:t>
            </a:r>
          </a:p>
          <a:p>
            <a:endParaRPr lang="en-NL" dirty="0"/>
          </a:p>
          <a:p>
            <a:r>
              <a:rPr lang="en-NL" dirty="0"/>
              <a:t>The university board is receiving signals that the war in Israel and Gaza is affecting classroom dynamics, and that there are questions about</a:t>
            </a:r>
            <a:r>
              <a:rPr lang="en-NL" baseline="0" dirty="0"/>
              <a:t> </a:t>
            </a:r>
            <a:r>
              <a:rPr lang="en-NL" dirty="0"/>
              <a:t>the university’s standpoints , academic freedom</a:t>
            </a:r>
            <a:r>
              <a:rPr lang="en-NL" baseline="0" dirty="0"/>
              <a:t> and politics, </a:t>
            </a:r>
            <a:r>
              <a:rPr lang="en-NL" dirty="0"/>
              <a:t>as well as how to deal with tensions surrounding political issues in practice. </a:t>
            </a:r>
          </a:p>
          <a:p>
            <a:endParaRPr lang="en-NL" dirty="0"/>
          </a:p>
          <a:p>
            <a:r>
              <a:rPr lang="en-NL" dirty="0"/>
              <a:t>In this presentation, we share tips, resources and suggestions for lectuers.</a:t>
            </a:r>
          </a:p>
        </p:txBody>
      </p:sp>
      <p:sp>
        <p:nvSpPr>
          <p:cNvPr id="4" name="Slide Number Placeholder 3"/>
          <p:cNvSpPr>
            <a:spLocks noGrp="1"/>
          </p:cNvSpPr>
          <p:nvPr>
            <p:ph type="sldNum" sz="quarter" idx="5"/>
          </p:nvPr>
        </p:nvSpPr>
        <p:spPr/>
        <p:txBody>
          <a:bodyPr/>
          <a:lstStyle/>
          <a:p>
            <a:fld id="{812ECD43-08E5-4945-BC4F-4857758E978F}" type="slidenum">
              <a:rPr lang="nl-NL" smtClean="0"/>
              <a:t>1</a:t>
            </a:fld>
            <a:endParaRPr lang="nl-NL"/>
          </a:p>
        </p:txBody>
      </p:sp>
    </p:spTree>
    <p:extLst>
      <p:ext uri="{BB962C8B-B14F-4D97-AF65-F5344CB8AC3E}">
        <p14:creationId xmlns:p14="http://schemas.microsoft.com/office/powerpoint/2010/main" val="13975011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Leiden University attaches great importance to academic freedom. Academic freedom ensures space for conducting research, reporting findings and developing teaching. There are a number of basic principles in place for undertaking research and teaching: honesty, diligence, independence and responsibility. Another founding principle within our university community is that statements and perspectives may not offend, humiliate, exclude or discriminate against others.</a:t>
            </a:r>
          </a:p>
          <a:p>
            <a:endParaRPr lang="en-GB" sz="1200" b="0" i="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dirty="0">
                <a:solidFill>
                  <a:schemeClr val="tx1"/>
                </a:solidFill>
                <a:effectLst/>
                <a:latin typeface="+mn-lt"/>
                <a:ea typeface="+mn-ea"/>
                <a:cs typeface="+mn-cs"/>
              </a:rPr>
              <a:t>The very value of academia is that we are curious, open to explore new perspectives, and thereby evolve our understanding. This means that knowing how to engage in a constructive fashion, and being open to learn from each other is a crucial foundation and skill we want to foster. Silencing and excluding other perspectives is inherently unacademic. We want to create space for different perspectives – ensuring those who don’t take that space feel supported, and engage in a dialogue using our academic principles. </a:t>
            </a:r>
          </a:p>
          <a:p>
            <a:endParaRPr lang="en-GB" sz="1200" b="0" i="0" kern="1200" dirty="0">
              <a:solidFill>
                <a:schemeClr val="tx1"/>
              </a:solidFill>
              <a:effectLst/>
              <a:latin typeface="+mn-lt"/>
              <a:ea typeface="+mn-ea"/>
              <a:cs typeface="+mn-cs"/>
            </a:endParaRP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What are the limits?</a:t>
            </a:r>
          </a:p>
          <a:p>
            <a:r>
              <a:rPr lang="en-GB" sz="1200" b="0" i="0" kern="1200" dirty="0">
                <a:solidFill>
                  <a:schemeClr val="tx1"/>
                </a:solidFill>
                <a:effectLst/>
                <a:latin typeface="+mn-lt"/>
                <a:ea typeface="+mn-ea"/>
                <a:cs typeface="+mn-cs"/>
              </a:rPr>
              <a:t>Academic freedom is not a free for all, but is about professional conduct</a:t>
            </a:r>
            <a:r>
              <a:rPr lang="en-GB" sz="1200" b="0" i="0" kern="1200" baseline="0" dirty="0">
                <a:solidFill>
                  <a:schemeClr val="tx1"/>
                </a:solidFill>
                <a:effectLst/>
                <a:latin typeface="+mn-lt"/>
                <a:ea typeface="+mn-ea"/>
                <a:cs typeface="+mn-cs"/>
              </a:rPr>
              <a:t> and evidence-based arguments guided by the principles of academic integrity.</a:t>
            </a:r>
          </a:p>
          <a:p>
            <a:endParaRPr lang="en-GB" sz="1200" b="0" i="0" kern="1200" baseline="0" dirty="0">
              <a:solidFill>
                <a:schemeClr val="tx1"/>
              </a:solidFill>
              <a:effectLst/>
              <a:latin typeface="+mn-lt"/>
              <a:ea typeface="+mn-ea"/>
              <a:cs typeface="+mn-cs"/>
            </a:endParaRPr>
          </a:p>
          <a:p>
            <a:r>
              <a:rPr lang="en-GB" sz="1200" b="0" i="0" kern="1200" baseline="0" dirty="0">
                <a:solidFill>
                  <a:schemeClr val="tx1"/>
                </a:solidFill>
                <a:effectLst/>
                <a:latin typeface="+mn-lt"/>
                <a:ea typeface="+mn-ea"/>
                <a:cs typeface="+mn-cs"/>
              </a:rPr>
              <a:t>Our academic freedom has its limits when it comes to language and </a:t>
            </a:r>
            <a:r>
              <a:rPr lang="en-GB" sz="1200" b="0" i="0" kern="1200" baseline="0" dirty="0" err="1">
                <a:solidFill>
                  <a:schemeClr val="tx1"/>
                </a:solidFill>
                <a:effectLst/>
                <a:latin typeface="+mn-lt"/>
                <a:ea typeface="+mn-ea"/>
                <a:cs typeface="+mn-cs"/>
              </a:rPr>
              <a:t>behavior</a:t>
            </a:r>
            <a:r>
              <a:rPr lang="en-GB" sz="1200" b="0" i="0" kern="1200" baseline="0" dirty="0">
                <a:solidFill>
                  <a:schemeClr val="tx1"/>
                </a:solidFill>
                <a:effectLst/>
                <a:latin typeface="+mn-lt"/>
                <a:ea typeface="+mn-ea"/>
                <a:cs typeface="+mn-cs"/>
              </a:rPr>
              <a:t> which is in conflict with our code of conduct. </a:t>
            </a:r>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Gossip, bullying, discrimination, offensive language, exclusion and (sexually) inappropriate behaviour are not acceptable, either online or offline, or as part of our academic expression. Racism, homophobia, transphobia, ableism and sexism are all forms of transgressive behaviour. Exclusion and discrimination can take the form of intentional unequal treatment but can also be indirect. Prejudices can play out in everyday life, both online and offline. Comments, jokes and statements that reinforce prejudices and assumptions can have consequences for both you and others. Treating each other with respect means treating each other equally. Do not, through your behaviour or remarks, belittle people, treat them unfairly, or make jokes about them.</a:t>
            </a:r>
          </a:p>
          <a:p>
            <a:endParaRPr lang="en-GB" sz="1200" b="0" i="0" kern="1200" dirty="0">
              <a:solidFill>
                <a:schemeClr val="tx1"/>
              </a:solidFill>
              <a:effectLst/>
              <a:latin typeface="+mn-lt"/>
              <a:ea typeface="+mn-ea"/>
              <a:cs typeface="+mn-cs"/>
            </a:endParaRPr>
          </a:p>
          <a:p>
            <a:r>
              <a:rPr lang="en-GB" sz="1200" b="0" i="0" kern="1200" dirty="0">
                <a:solidFill>
                  <a:schemeClr val="tx1"/>
                </a:solidFill>
                <a:effectLst/>
                <a:latin typeface="+mn-lt"/>
                <a:ea typeface="+mn-ea"/>
                <a:cs typeface="+mn-cs"/>
              </a:rPr>
              <a:t>In our research and teaching,</a:t>
            </a:r>
            <a:r>
              <a:rPr lang="en-GB" sz="1200" b="0" i="0" kern="1200" baseline="0" dirty="0">
                <a:solidFill>
                  <a:schemeClr val="tx1"/>
                </a:solidFill>
                <a:effectLst/>
                <a:latin typeface="+mn-lt"/>
                <a:ea typeface="+mn-ea"/>
                <a:cs typeface="+mn-cs"/>
              </a:rPr>
              <a:t> it is important to consider the implications of our academic conclusions for diversity, equity and inclusion – the potential use and social implications of our research.</a:t>
            </a:r>
            <a:endParaRPr lang="en-GB" sz="1200" b="0" i="0" kern="1200" dirty="0">
              <a:solidFill>
                <a:schemeClr val="tx1"/>
              </a:solidFill>
              <a:effectLst/>
              <a:latin typeface="+mn-lt"/>
              <a:ea typeface="+mn-ea"/>
              <a:cs typeface="+mn-cs"/>
            </a:endParaRPr>
          </a:p>
          <a:p>
            <a:endParaRPr lang="en-NL" dirty="0"/>
          </a:p>
        </p:txBody>
      </p:sp>
      <p:sp>
        <p:nvSpPr>
          <p:cNvPr id="4" name="Slide Number Placeholder 3"/>
          <p:cNvSpPr>
            <a:spLocks noGrp="1"/>
          </p:cNvSpPr>
          <p:nvPr>
            <p:ph type="sldNum" sz="quarter" idx="5"/>
          </p:nvPr>
        </p:nvSpPr>
        <p:spPr/>
        <p:txBody>
          <a:bodyPr/>
          <a:lstStyle/>
          <a:p>
            <a:fld id="{812ECD43-08E5-4945-BC4F-4857758E978F}" type="slidenum">
              <a:rPr lang="nl-NL" smtClean="0"/>
              <a:t>2</a:t>
            </a:fld>
            <a:endParaRPr lang="nl-NL"/>
          </a:p>
        </p:txBody>
      </p:sp>
    </p:spTree>
    <p:extLst>
      <p:ext uri="{BB962C8B-B14F-4D97-AF65-F5344CB8AC3E}">
        <p14:creationId xmlns:p14="http://schemas.microsoft.com/office/powerpoint/2010/main" val="340529016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One of the</a:t>
            </a:r>
            <a:r>
              <a:rPr lang="en-NL" baseline="0" dirty="0"/>
              <a:t> things to keep in mind is what your role as a lecturer, and our role as an institution is with regards to political and current issues.</a:t>
            </a:r>
          </a:p>
          <a:p>
            <a:endParaRPr lang="en-NL" baseline="0" dirty="0"/>
          </a:p>
          <a:p>
            <a:r>
              <a:rPr lang="en-NL" baseline="0" dirty="0"/>
              <a:t>While there are calls for the University to take a stance, and from an academic perspective, there is no political neutrality, it is at the same time important to reflect on what role university boards and representatives have in making statements, and what their effects are, and what your role is as an educational institution and lecturer. </a:t>
            </a:r>
          </a:p>
          <a:p>
            <a:endParaRPr lang="en-NL" baseline="0" dirty="0"/>
          </a:p>
          <a:p>
            <a:r>
              <a:rPr lang="en-NL" baseline="0" dirty="0"/>
              <a:t>The university board sees it as its role to facilitate the academic freedom of staff and students. We wish to foster a community where different perspectives can be voiced. </a:t>
            </a:r>
          </a:p>
          <a:p>
            <a:endParaRPr lang="en-NL" baseline="0" dirty="0"/>
          </a:p>
          <a:p>
            <a:r>
              <a:rPr lang="en-NL" baseline="0" dirty="0"/>
              <a:t>Taking a specific political stance as an administrator and lecturer can have the effect  that staff and students may feel that differing views are not welcome, it is therefore important in an educational setting to be conscious of the impact of your position on students and colleagues. Make sure you consciously facilitate </a:t>
            </a:r>
            <a:r>
              <a:rPr lang="nl-NL" baseline="0" dirty="0"/>
              <a:t>a </a:t>
            </a:r>
            <a:r>
              <a:rPr lang="nl-NL" baseline="0" dirty="0" err="1"/>
              <a:t>space</a:t>
            </a:r>
            <a:r>
              <a:rPr lang="nl-NL" baseline="0" dirty="0"/>
              <a:t> </a:t>
            </a:r>
            <a:r>
              <a:rPr lang="nl-NL" baseline="0" dirty="0" err="1"/>
              <a:t>for</a:t>
            </a:r>
            <a:r>
              <a:rPr lang="nl-NL" baseline="0" dirty="0"/>
              <a:t> </a:t>
            </a:r>
            <a:r>
              <a:rPr lang="en-NL" baseline="0" dirty="0"/>
              <a:t>different academic viewpoints in your class and do not intentionally or unintentionally make your own views influence what students do or do not dare to say.</a:t>
            </a:r>
          </a:p>
          <a:p>
            <a:endParaRPr lang="en-NL" baseline="0" dirty="0"/>
          </a:p>
          <a:p>
            <a:r>
              <a:rPr lang="en-NL" baseline="0" dirty="0"/>
              <a:t>We support the right to protest. In your professional role, we ask you to not use your postion and access to classlist and stafflists as a means to voice your own political perspectives because your role can make it difficult for others to differ in perspective.  You can do so on your private channels.</a:t>
            </a:r>
          </a:p>
          <a:p>
            <a:endParaRPr lang="en-NL" dirty="0"/>
          </a:p>
        </p:txBody>
      </p:sp>
      <p:sp>
        <p:nvSpPr>
          <p:cNvPr id="4" name="Slide Number Placeholder 3"/>
          <p:cNvSpPr>
            <a:spLocks noGrp="1"/>
          </p:cNvSpPr>
          <p:nvPr>
            <p:ph type="sldNum" sz="quarter" idx="5"/>
          </p:nvPr>
        </p:nvSpPr>
        <p:spPr/>
        <p:txBody>
          <a:bodyPr/>
          <a:lstStyle/>
          <a:p>
            <a:fld id="{812ECD43-08E5-4945-BC4F-4857758E978F}" type="slidenum">
              <a:rPr lang="nl-NL" smtClean="0"/>
              <a:t>3</a:t>
            </a:fld>
            <a:endParaRPr lang="nl-NL"/>
          </a:p>
        </p:txBody>
      </p:sp>
    </p:spTree>
    <p:extLst>
      <p:ext uri="{BB962C8B-B14F-4D97-AF65-F5344CB8AC3E}">
        <p14:creationId xmlns:p14="http://schemas.microsoft.com/office/powerpoint/2010/main" val="32088303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Dealing with hot moments is not only about direct intervention.</a:t>
            </a:r>
            <a:r>
              <a:rPr lang="en-NL" baseline="0" dirty="0"/>
              <a:t> It starts with the curriculum, but also how you prepare the class and engage them with each other as a community. </a:t>
            </a:r>
          </a:p>
          <a:p>
            <a:endParaRPr lang="en-NL" baseline="0" dirty="0"/>
          </a:p>
          <a:p>
            <a:r>
              <a:rPr lang="en-NL" baseline="0" dirty="0"/>
              <a:t>Reflect on your readings for the new semester: do you present different experiences and perspectives?</a:t>
            </a:r>
          </a:p>
          <a:p>
            <a:r>
              <a:rPr lang="en-NL" baseline="0" dirty="0"/>
              <a:t>On topics which are divisive, reflect on the terminology and discuss them with your class: this way, there is more awarness about what is considered as a trigger, and people can choose their words consciously, keeping in mind how others interpret the same terminology.</a:t>
            </a:r>
          </a:p>
          <a:p>
            <a:endParaRPr lang="en-NL" baseline="0" dirty="0"/>
          </a:p>
          <a:p>
            <a:r>
              <a:rPr lang="en-NL" baseline="0" dirty="0"/>
              <a:t>Discussing norms of engagement – what is needed for an open and constructive discussion – at the beginning can help to agree on norms which you can also later on bring back in; it goes without saying that everyone supports a respectful and open discussion, but it may sometimes require a reminder to actually follow through with this ambition.</a:t>
            </a:r>
          </a:p>
          <a:p>
            <a:endParaRPr lang="en-NL" baseline="0" dirty="0"/>
          </a:p>
          <a:p>
            <a:r>
              <a:rPr lang="en-NL" baseline="0" dirty="0"/>
              <a:t>We also notice that nationality and identity can be a sensitive issue: some students may not wish to be identified based on their nationality because potential prejudices and do not wish to be called out as a representative of a community.  As nationality does not actually say much about a person, an alternative is to ask students to introduce themselves by sharing an aspect of their choice (who are you, and what do you want others to know about you?) Instead of ‘where are you from.” At the same time, addressing prejudices and the importance of adhering to our code of conduct also needs stressing: your nationality or identity does not say anything about your political stance, and in an educational setting it is important to be aware of preconceived notions and focus on academic debate. Education provides an opportunity to teach students to move beyond prejudices and be conscious of their impact. </a:t>
            </a:r>
          </a:p>
          <a:p>
            <a:endParaRPr lang="en-NL" baseline="0" dirty="0"/>
          </a:p>
          <a:p>
            <a:r>
              <a:rPr lang="en-NL" baseline="0" dirty="0"/>
              <a:t>There are also a number of tips and toolkits for dealing with heated moments, take a moment to examine them in preparing your class. </a:t>
            </a:r>
          </a:p>
          <a:p>
            <a:endParaRPr lang="en-NL" baseline="0" dirty="0"/>
          </a:p>
        </p:txBody>
      </p:sp>
      <p:sp>
        <p:nvSpPr>
          <p:cNvPr id="4" name="Slide Number Placeholder 3"/>
          <p:cNvSpPr>
            <a:spLocks noGrp="1"/>
          </p:cNvSpPr>
          <p:nvPr>
            <p:ph type="sldNum" sz="quarter" idx="5"/>
          </p:nvPr>
        </p:nvSpPr>
        <p:spPr/>
        <p:txBody>
          <a:bodyPr/>
          <a:lstStyle/>
          <a:p>
            <a:fld id="{812ECD43-08E5-4945-BC4F-4857758E978F}" type="slidenum">
              <a:rPr lang="nl-NL" smtClean="0"/>
              <a:t>4</a:t>
            </a:fld>
            <a:endParaRPr lang="nl-NL"/>
          </a:p>
        </p:txBody>
      </p:sp>
    </p:spTree>
    <p:extLst>
      <p:ext uri="{BB962C8B-B14F-4D97-AF65-F5344CB8AC3E}">
        <p14:creationId xmlns:p14="http://schemas.microsoft.com/office/powerpoint/2010/main" val="9303859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NL" dirty="0"/>
              <a:t>Always make sure to reach</a:t>
            </a:r>
            <a:r>
              <a:rPr lang="en-NL" baseline="0" dirty="0"/>
              <a:t> out, discuss and seek support where needed! This is also how the unviersity can make sure to offer the necessary support in changing times.</a:t>
            </a:r>
            <a:endParaRPr lang="en-NL" dirty="0"/>
          </a:p>
        </p:txBody>
      </p:sp>
      <p:sp>
        <p:nvSpPr>
          <p:cNvPr id="4" name="Slide Number Placeholder 3"/>
          <p:cNvSpPr>
            <a:spLocks noGrp="1"/>
          </p:cNvSpPr>
          <p:nvPr>
            <p:ph type="sldNum" sz="quarter" idx="5"/>
          </p:nvPr>
        </p:nvSpPr>
        <p:spPr/>
        <p:txBody>
          <a:bodyPr/>
          <a:lstStyle/>
          <a:p>
            <a:fld id="{812ECD43-08E5-4945-BC4F-4857758E978F}" type="slidenum">
              <a:rPr lang="nl-NL" smtClean="0"/>
              <a:t>5</a:t>
            </a:fld>
            <a:endParaRPr lang="nl-NL"/>
          </a:p>
        </p:txBody>
      </p:sp>
    </p:spTree>
    <p:extLst>
      <p:ext uri="{BB962C8B-B14F-4D97-AF65-F5344CB8AC3E}">
        <p14:creationId xmlns:p14="http://schemas.microsoft.com/office/powerpoint/2010/main" val="388168864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emf"/><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 dia">
    <p:spTree>
      <p:nvGrpSpPr>
        <p:cNvPr id="1" name=""/>
        <p:cNvGrpSpPr/>
        <p:nvPr/>
      </p:nvGrpSpPr>
      <p:grpSpPr>
        <a:xfrm>
          <a:off x="0" y="0"/>
          <a:ext cx="0" cy="0"/>
          <a:chOff x="0" y="0"/>
          <a:chExt cx="0" cy="0"/>
        </a:xfrm>
      </p:grpSpPr>
      <p:sp>
        <p:nvSpPr>
          <p:cNvPr id="7" name="Tijdelijke aanduiding voor tekst 5"/>
          <p:cNvSpPr>
            <a:spLocks noGrp="1"/>
          </p:cNvSpPr>
          <p:nvPr>
            <p:ph type="body" sz="quarter" idx="13" hasCustomPrompt="1"/>
          </p:nvPr>
        </p:nvSpPr>
        <p:spPr>
          <a:xfrm>
            <a:off x="0" y="-1"/>
            <a:ext cx="12198349" cy="4521941"/>
          </a:xfrm>
          <a:solidFill>
            <a:srgbClr val="8592BC"/>
          </a:solidFill>
        </p:spPr>
        <p:txBody>
          <a:bodyPr>
            <a:normAutofit/>
          </a:bodyPr>
          <a:lstStyle>
            <a:lvl1pPr marL="0" indent="0">
              <a:buNone/>
              <a:defRPr sz="100">
                <a:solidFill>
                  <a:schemeClr val="bg2"/>
                </a:solidFill>
              </a:defRPr>
            </a:lvl1pPr>
          </a:lstStyle>
          <a:p>
            <a:pPr lvl="0"/>
            <a:r>
              <a:rPr lang="nl-NL" dirty="0"/>
              <a:t>..</a:t>
            </a:r>
          </a:p>
        </p:txBody>
      </p:sp>
      <p:sp>
        <p:nvSpPr>
          <p:cNvPr id="6" name="Tijdelijke aanduiding voor tekst 5"/>
          <p:cNvSpPr>
            <a:spLocks noGrp="1"/>
          </p:cNvSpPr>
          <p:nvPr>
            <p:ph type="body" sz="quarter" idx="12" hasCustomPrompt="1"/>
          </p:nvPr>
        </p:nvSpPr>
        <p:spPr>
          <a:xfrm>
            <a:off x="1" y="1"/>
            <a:ext cx="12198350" cy="3719335"/>
          </a:xfrm>
          <a:solidFill>
            <a:schemeClr val="bg2"/>
          </a:solidFill>
        </p:spPr>
        <p:txBody>
          <a:bodyPr>
            <a:normAutofit/>
          </a:bodyPr>
          <a:lstStyle>
            <a:lvl1pPr marL="0" indent="0">
              <a:buNone/>
              <a:defRPr sz="100">
                <a:solidFill>
                  <a:schemeClr val="bg2"/>
                </a:solidFill>
              </a:defRPr>
            </a:lvl1pPr>
          </a:lstStyle>
          <a:p>
            <a:pPr lvl="0"/>
            <a:r>
              <a:rPr lang="nl-NL" dirty="0"/>
              <a:t>..</a:t>
            </a:r>
          </a:p>
        </p:txBody>
      </p:sp>
      <p:pic>
        <p:nvPicPr>
          <p:cNvPr id="5" name="Picture 4">
            <a:extLst>
              <a:ext uri="{FF2B5EF4-FFF2-40B4-BE49-F238E27FC236}">
                <a16:creationId xmlns:a16="http://schemas.microsoft.com/office/drawing/2014/main" id="{7D042D72-5F3C-F8FD-639A-315A375BC869}"/>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36440" y="4546879"/>
            <a:ext cx="3406752" cy="1892640"/>
          </a:xfrm>
          <a:prstGeom prst="rect">
            <a:avLst/>
          </a:prstGeom>
        </p:spPr>
      </p:pic>
      <p:sp>
        <p:nvSpPr>
          <p:cNvPr id="2" name="Titel 1"/>
          <p:cNvSpPr>
            <a:spLocks noGrp="1"/>
          </p:cNvSpPr>
          <p:nvPr>
            <p:ph type="title" hasCustomPrompt="1"/>
          </p:nvPr>
        </p:nvSpPr>
        <p:spPr>
          <a:xfrm>
            <a:off x="1511300" y="1052736"/>
            <a:ext cx="10298858" cy="1656184"/>
          </a:xfrm>
        </p:spPr>
        <p:txBody>
          <a:bodyPr/>
          <a:lstStyle>
            <a:lvl1pPr algn="l">
              <a:defRPr sz="5400">
                <a:solidFill>
                  <a:schemeClr val="bg1"/>
                </a:solidFill>
              </a:defRPr>
            </a:lvl1pPr>
          </a:lstStyle>
          <a:p>
            <a:r>
              <a:rPr lang="nl-NL" dirty="0"/>
              <a:t>Titel van de presentatie</a:t>
            </a:r>
          </a:p>
        </p:txBody>
      </p:sp>
      <p:sp>
        <p:nvSpPr>
          <p:cNvPr id="20" name="Tijdelijke aanduiding voor tekst 19"/>
          <p:cNvSpPr>
            <a:spLocks noGrp="1"/>
          </p:cNvSpPr>
          <p:nvPr>
            <p:ph type="body" sz="quarter" idx="14" hasCustomPrompt="1"/>
          </p:nvPr>
        </p:nvSpPr>
        <p:spPr>
          <a:xfrm>
            <a:off x="1511300" y="3934610"/>
            <a:ext cx="5828311" cy="393700"/>
          </a:xfrm>
        </p:spPr>
        <p:txBody>
          <a:bodyPr anchor="ctr">
            <a:normAutofit/>
          </a:bodyPr>
          <a:lstStyle>
            <a:lvl1pPr marL="0" indent="0">
              <a:buNone/>
              <a:defRPr sz="2400">
                <a:solidFill>
                  <a:schemeClr val="bg1"/>
                </a:solidFill>
              </a:defRPr>
            </a:lvl1pPr>
          </a:lstStyle>
          <a:p>
            <a:pPr lvl="0"/>
            <a:r>
              <a:rPr lang="nl-NL" dirty="0"/>
              <a:t>Subtitel presentatie</a:t>
            </a:r>
          </a:p>
        </p:txBody>
      </p:sp>
      <p:sp>
        <p:nvSpPr>
          <p:cNvPr id="8" name="Tijdelijke aanduiding voor datum 3"/>
          <p:cNvSpPr>
            <a:spLocks noGrp="1"/>
          </p:cNvSpPr>
          <p:nvPr>
            <p:ph type="dt" sz="half" idx="2"/>
          </p:nvPr>
        </p:nvSpPr>
        <p:spPr>
          <a:xfrm>
            <a:off x="7467327" y="3934684"/>
            <a:ext cx="4326359" cy="394127"/>
          </a:xfrm>
          <a:prstGeom prst="rect">
            <a:avLst/>
          </a:prstGeom>
        </p:spPr>
        <p:txBody>
          <a:bodyPr vert="horz" lIns="0" tIns="0" rIns="0" bIns="0" rtlCol="0" anchor="ctr"/>
          <a:lstStyle>
            <a:lvl1pPr algn="r">
              <a:defRPr sz="2400">
                <a:solidFill>
                  <a:schemeClr val="bg1"/>
                </a:solidFill>
              </a:defRPr>
            </a:lvl1pPr>
          </a:lstStyle>
          <a:p>
            <a:endParaRPr lang="nl-NL" dirty="0"/>
          </a:p>
        </p:txBody>
      </p:sp>
      <p:pic>
        <p:nvPicPr>
          <p:cNvPr id="4" name="Afbeelding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12000" y="6543376"/>
            <a:ext cx="2846250" cy="270000"/>
          </a:xfrm>
          <a:prstGeom prst="rect">
            <a:avLst/>
          </a:prstGeom>
        </p:spPr>
      </p:pic>
    </p:spTree>
    <p:extLst>
      <p:ext uri="{BB962C8B-B14F-4D97-AF65-F5344CB8AC3E}">
        <p14:creationId xmlns:p14="http://schemas.microsoft.com/office/powerpoint/2010/main" val="1036379758"/>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1" decel="100000" fill="hold" grpId="0" nodeType="withEffect">
                                  <p:stCondLst>
                                    <p:cond delay="0"/>
                                  </p:stCondLst>
                                  <p:childTnLst>
                                    <p:set>
                                      <p:cBhvr>
                                        <p:cTn id="9" dur="1" fill="hold">
                                          <p:stCondLst>
                                            <p:cond delay="0"/>
                                          </p:stCondLst>
                                        </p:cTn>
                                        <p:tgtEl>
                                          <p:spTgt spid="7">
                                            <p:bg/>
                                          </p:spTgt>
                                        </p:tgtEl>
                                        <p:attrNameLst>
                                          <p:attrName>style.visibility</p:attrName>
                                        </p:attrNameLst>
                                      </p:cBhvr>
                                      <p:to>
                                        <p:strVal val="visible"/>
                                      </p:to>
                                    </p:set>
                                    <p:anim calcmode="lin" valueType="num">
                                      <p:cBhvr additive="base">
                                        <p:cTn id="10" dur="1000" fill="hold"/>
                                        <p:tgtEl>
                                          <p:spTgt spid="7">
                                            <p:bg/>
                                          </p:spTgt>
                                        </p:tgtEl>
                                        <p:attrNameLst>
                                          <p:attrName>ppt_x</p:attrName>
                                        </p:attrNameLst>
                                      </p:cBhvr>
                                      <p:tavLst>
                                        <p:tav tm="0">
                                          <p:val>
                                            <p:strVal val="#ppt_x"/>
                                          </p:val>
                                        </p:tav>
                                        <p:tav tm="100000">
                                          <p:val>
                                            <p:strVal val="#ppt_x"/>
                                          </p:val>
                                        </p:tav>
                                      </p:tavLst>
                                    </p:anim>
                                    <p:anim calcmode="lin" valueType="num">
                                      <p:cBhvr additive="base">
                                        <p:cTn id="11" dur="1000" fill="hold"/>
                                        <p:tgtEl>
                                          <p:spTgt spid="7">
                                            <p:bg/>
                                          </p:spTgt>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0"/>
                                  </p:stCondLst>
                                  <p:childTnLst>
                                    <p:set>
                                      <p:cBhvr>
                                        <p:cTn id="13" dur="1" fill="hold">
                                          <p:stCondLst>
                                            <p:cond delay="0"/>
                                          </p:stCondLst>
                                        </p:cTn>
                                        <p:tgtEl>
                                          <p:spTgt spid="7">
                                            <p:txEl>
                                              <p:pRg st="0" end="0"/>
                                            </p:txEl>
                                          </p:spTgt>
                                        </p:tgtEl>
                                        <p:attrNameLst>
                                          <p:attrName>style.visibility</p:attrName>
                                        </p:attrNameLst>
                                      </p:cBhvr>
                                      <p:to>
                                        <p:strVal val="visible"/>
                                      </p:to>
                                    </p:set>
                                    <p:anim calcmode="lin" valueType="num">
                                      <p:cBhvr additive="base">
                                        <p:cTn id="14" dur="1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7">
                                            <p:txEl>
                                              <p:pRg st="0" end="0"/>
                                            </p:txEl>
                                          </p:spTgt>
                                        </p:tgtEl>
                                        <p:attrNameLst>
                                          <p:attrName>ppt_y</p:attrName>
                                        </p:attrNameLst>
                                      </p:cBhvr>
                                      <p:tavLst>
                                        <p:tav tm="0">
                                          <p:val>
                                            <p:strVal val="0-#ppt_h/2"/>
                                          </p:val>
                                        </p:tav>
                                        <p:tav tm="100000">
                                          <p:val>
                                            <p:strVal val="#ppt_y"/>
                                          </p:val>
                                        </p:tav>
                                      </p:tavLst>
                                    </p:anim>
                                  </p:childTnLst>
                                </p:cTn>
                              </p:par>
                              <p:par>
                                <p:cTn id="16" presetID="2" presetClass="entr" presetSubtype="1" decel="100000" fill="hold" grpId="0" nodeType="withEffect">
                                  <p:stCondLst>
                                    <p:cond delay="250"/>
                                  </p:stCondLst>
                                  <p:childTnLst>
                                    <p:set>
                                      <p:cBhvr>
                                        <p:cTn id="17" dur="1" fill="hold">
                                          <p:stCondLst>
                                            <p:cond delay="0"/>
                                          </p:stCondLst>
                                        </p:cTn>
                                        <p:tgtEl>
                                          <p:spTgt spid="6">
                                            <p:bg/>
                                          </p:spTgt>
                                        </p:tgtEl>
                                        <p:attrNameLst>
                                          <p:attrName>style.visibility</p:attrName>
                                        </p:attrNameLst>
                                      </p:cBhvr>
                                      <p:to>
                                        <p:strVal val="visible"/>
                                      </p:to>
                                    </p:set>
                                    <p:anim calcmode="lin" valueType="num">
                                      <p:cBhvr additive="base">
                                        <p:cTn id="18"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19" dur="1000" fill="hold"/>
                                        <p:tgtEl>
                                          <p:spTgt spid="6">
                                            <p:bg/>
                                          </p:spTgt>
                                        </p:tgtEl>
                                        <p:attrNameLst>
                                          <p:attrName>ppt_y</p:attrName>
                                        </p:attrNameLst>
                                      </p:cBhvr>
                                      <p:tavLst>
                                        <p:tav tm="0">
                                          <p:val>
                                            <p:strVal val="0-#ppt_h/2"/>
                                          </p:val>
                                        </p:tav>
                                        <p:tav tm="100000">
                                          <p:val>
                                            <p:strVal val="#ppt_y"/>
                                          </p:val>
                                        </p:tav>
                                      </p:tavLst>
                                    </p:anim>
                                  </p:childTnLst>
                                </p:cTn>
                              </p:par>
                              <p:par>
                                <p:cTn id="20" presetID="2" presetClass="entr" presetSubtype="1" decel="100000" fill="hold" grpId="0" nodeType="withEffect">
                                  <p:stCondLst>
                                    <p:cond delay="250"/>
                                  </p:stCondLst>
                                  <p:childTnLst>
                                    <p:set>
                                      <p:cBhvr>
                                        <p:cTn id="21" dur="1" fill="hold">
                                          <p:stCondLst>
                                            <p:cond delay="0"/>
                                          </p:stCondLst>
                                        </p:cTn>
                                        <p:tgtEl>
                                          <p:spTgt spid="6">
                                            <p:txEl>
                                              <p:pRg st="0" end="0"/>
                                            </p:txEl>
                                          </p:spTgt>
                                        </p:tgtEl>
                                        <p:attrNameLst>
                                          <p:attrName>style.visibility</p:attrName>
                                        </p:attrNameLst>
                                      </p:cBhvr>
                                      <p:to>
                                        <p:strVal val="visible"/>
                                      </p:to>
                                    </p:set>
                                    <p:anim calcmode="lin" valueType="num">
                                      <p:cBhvr additive="base">
                                        <p:cTn id="22"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3" dur="1000" fill="hold"/>
                                        <p:tgtEl>
                                          <p:spTgt spid="6">
                                            <p:txEl>
                                              <p:pRg st="0" end="0"/>
                                            </p:txEl>
                                          </p:spTgt>
                                        </p:tgtEl>
                                        <p:attrNameLst>
                                          <p:attrName>ppt_y</p:attrName>
                                        </p:attrNameLst>
                                      </p:cBhvr>
                                      <p:tavLst>
                                        <p:tav tm="0">
                                          <p:val>
                                            <p:strVal val="0-#ppt_h/2"/>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20">
                                            <p:txEl>
                                              <p:pRg st="0" end="0"/>
                                            </p:txEl>
                                          </p:spTgt>
                                        </p:tgtEl>
                                        <p:attrNameLst>
                                          <p:attrName>style.visibility</p:attrName>
                                        </p:attrNameLst>
                                      </p:cBhvr>
                                      <p:to>
                                        <p:strVal val="visible"/>
                                      </p:to>
                                    </p:set>
                                    <p:animEffect transition="in" filter="fade">
                                      <p:cBhvr>
                                        <p:cTn id="26" dur="750"/>
                                        <p:tgtEl>
                                          <p:spTgt spid="20">
                                            <p:txEl>
                                              <p:pRg st="0" end="0"/>
                                            </p:txEl>
                                          </p:spTgt>
                                        </p:tgtEl>
                                      </p:cBhvr>
                                    </p:animEffect>
                                  </p:childTnLst>
                                </p:cTn>
                              </p:par>
                              <p:par>
                                <p:cTn id="27" presetID="10" presetClass="entr" presetSubtype="0" fill="hold" grpId="0" nodeType="withEffect">
                                  <p:stCondLst>
                                    <p:cond delay="1000"/>
                                  </p:stCondLst>
                                  <p:childTnLst>
                                    <p:set>
                                      <p:cBhvr>
                                        <p:cTn id="28" dur="1" fill="hold">
                                          <p:stCondLst>
                                            <p:cond delay="0"/>
                                          </p:stCondLst>
                                        </p:cTn>
                                        <p:tgtEl>
                                          <p:spTgt spid="8"/>
                                        </p:tgtEl>
                                        <p:attrNameLst>
                                          <p:attrName>style.visibility</p:attrName>
                                        </p:attrNameLst>
                                      </p:cBhvr>
                                      <p:to>
                                        <p:strVal val="visible"/>
                                      </p:to>
                                    </p:set>
                                    <p:animEffect transition="in" filter="fade">
                                      <p:cBhvr>
                                        <p:cTn id="29" dur="75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nimBg="1">
        <p:tmplLst>
          <p:tmpl>
            <p:tnLst>
              <p:par>
                <p:cTn presetID="2" presetClass="entr" presetSubtype="1"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1000" fill="hold"/>
                        <p:tgtEl>
                          <p:spTgt spid="7"/>
                        </p:tgtEl>
                        <p:attrNameLst>
                          <p:attrName>ppt_x</p:attrName>
                        </p:attrNameLst>
                      </p:cBhvr>
                      <p:tavLst>
                        <p:tav tm="0">
                          <p:val>
                            <p:strVal val="#ppt_x"/>
                          </p:val>
                        </p:tav>
                        <p:tav tm="100000">
                          <p:val>
                            <p:strVal val="#ppt_x"/>
                          </p:val>
                        </p:tav>
                      </p:tavLst>
                    </p:anim>
                    <p:anim calcmode="lin" valueType="num">
                      <p:cBhvr additive="base">
                        <p:cTn dur="1000" fill="hold"/>
                        <p:tgtEl>
                          <p:spTgt spid="7"/>
                        </p:tgtEl>
                        <p:attrNameLst>
                          <p:attrName>ppt_y</p:attrName>
                        </p:attrNameLst>
                      </p:cBhvr>
                      <p:tavLst>
                        <p:tav tm="0">
                          <p:val>
                            <p:strVal val="0-#ppt_h/2"/>
                          </p:val>
                        </p:tav>
                        <p:tav tm="100000">
                          <p:val>
                            <p:strVal val="#ppt_y"/>
                          </p:val>
                        </p:tav>
                      </p:tavLst>
                    </p:anim>
                  </p:childTnLst>
                </p:cTn>
              </p:par>
            </p:tnLst>
          </p:tmpl>
        </p:tmplLst>
      </p:bldP>
      <p:bldP spid="6" grpId="0" build="p" animBg="1">
        <p:tmplLst>
          <p:tmpl>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Lst>
      </p:bldP>
      <p:bldP spid="2" grpId="0"/>
      <p:bldP spid="20" grpId="0" build="p">
        <p:tmplLst>
          <p:tmpl lvl="1">
            <p:tnLst>
              <p:par>
                <p:cTn presetID="10" presetClass="entr" presetSubtype="0" fill="hold" nodeType="withEffect">
                  <p:stCondLst>
                    <p:cond delay="1000"/>
                  </p:stCondLst>
                  <p:childTnLst>
                    <p:set>
                      <p:cBhvr>
                        <p:cTn dur="1" fill="hold">
                          <p:stCondLst>
                            <p:cond delay="0"/>
                          </p:stCondLst>
                        </p:cTn>
                        <p:tgtEl>
                          <p:spTgt spid="20"/>
                        </p:tgtEl>
                        <p:attrNameLst>
                          <p:attrName>style.visibility</p:attrName>
                        </p:attrNameLst>
                      </p:cBhvr>
                      <p:to>
                        <p:strVal val="visible"/>
                      </p:to>
                    </p:set>
                    <p:animEffect transition="in" filter="fade">
                      <p:cBhvr>
                        <p:cTn dur="750"/>
                        <p:tgtEl>
                          <p:spTgt spid="20"/>
                        </p:tgtEl>
                      </p:cBhvr>
                    </p:animEffect>
                  </p:childTnLst>
                </p:cTn>
              </p:par>
            </p:tnLst>
          </p:tmpl>
        </p:tmplLst>
      </p:bldP>
      <p:bldP spid="8" grpId="0"/>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Grafiek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4" name="Tijdelijke aanduiding voor grafiek 3"/>
          <p:cNvSpPr>
            <a:spLocks noGrp="1"/>
          </p:cNvSpPr>
          <p:nvPr>
            <p:ph type="chart" sz="quarter" idx="13" hasCustomPrompt="1"/>
          </p:nvPr>
        </p:nvSpPr>
        <p:spPr>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grafiek in te voegen</a:t>
            </a:r>
          </a:p>
        </p:txBody>
      </p:sp>
      <p:pic>
        <p:nvPicPr>
          <p:cNvPr id="15" name="Afbeelding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2702950967"/>
      </p:ext>
    </p:extLst>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Video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3" name="Tijdelijke aanduiding voor media 12"/>
          <p:cNvSpPr>
            <a:spLocks noGrp="1"/>
          </p:cNvSpPr>
          <p:nvPr>
            <p:ph type="media" sz="quarter" idx="13" hasCustomPrompt="1"/>
          </p:nvPr>
        </p:nvSpPr>
        <p:spPr>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video in te voegen</a:t>
            </a:r>
          </a:p>
        </p:txBody>
      </p:sp>
      <p:pic>
        <p:nvPicPr>
          <p:cNvPr id="15" name="Afbeelding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2653170741"/>
      </p:ext>
    </p:extLst>
  </p:cSld>
  <p:clrMapOvr>
    <a:masterClrMapping/>
  </p:clrMapOvr>
  <p:transition spd="slow">
    <p:wipe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Afsluiting">
    <p:spTree>
      <p:nvGrpSpPr>
        <p:cNvPr id="1" name=""/>
        <p:cNvGrpSpPr/>
        <p:nvPr/>
      </p:nvGrpSpPr>
      <p:grpSpPr>
        <a:xfrm>
          <a:off x="0" y="0"/>
          <a:ext cx="0" cy="0"/>
          <a:chOff x="0" y="0"/>
          <a:chExt cx="0" cy="0"/>
        </a:xfrm>
      </p:grpSpPr>
      <p:sp>
        <p:nvSpPr>
          <p:cNvPr id="6" name="Tijdelijke aanduiding voor tekst 5"/>
          <p:cNvSpPr>
            <a:spLocks noGrp="1"/>
          </p:cNvSpPr>
          <p:nvPr>
            <p:ph type="body" sz="quarter" idx="12" hasCustomPrompt="1"/>
          </p:nvPr>
        </p:nvSpPr>
        <p:spPr>
          <a:xfrm>
            <a:off x="1" y="1"/>
            <a:ext cx="12198350" cy="4521939"/>
          </a:xfrm>
          <a:solidFill>
            <a:schemeClr val="bg2"/>
          </a:solidFill>
        </p:spPr>
        <p:txBody>
          <a:bodyPr>
            <a:normAutofit/>
          </a:bodyPr>
          <a:lstStyle>
            <a:lvl1pPr marL="0" indent="0">
              <a:buNone/>
              <a:defRPr sz="100">
                <a:solidFill>
                  <a:schemeClr val="bg2"/>
                </a:solidFill>
              </a:defRPr>
            </a:lvl1pPr>
          </a:lstStyle>
          <a:p>
            <a:pPr lvl="0"/>
            <a:r>
              <a:rPr lang="nl-NL" dirty="0"/>
              <a:t>..</a:t>
            </a:r>
          </a:p>
        </p:txBody>
      </p:sp>
      <p:sp>
        <p:nvSpPr>
          <p:cNvPr id="2" name="Titel 1"/>
          <p:cNvSpPr>
            <a:spLocks noGrp="1"/>
          </p:cNvSpPr>
          <p:nvPr>
            <p:ph type="title" hasCustomPrompt="1"/>
          </p:nvPr>
        </p:nvSpPr>
        <p:spPr>
          <a:xfrm>
            <a:off x="1511300" y="1052736"/>
            <a:ext cx="10298858" cy="1656184"/>
          </a:xfrm>
        </p:spPr>
        <p:txBody>
          <a:bodyPr/>
          <a:lstStyle>
            <a:lvl1pPr algn="l">
              <a:defRPr sz="5400">
                <a:solidFill>
                  <a:schemeClr val="bg1"/>
                </a:solidFill>
              </a:defRPr>
            </a:lvl1pPr>
          </a:lstStyle>
          <a:p>
            <a:r>
              <a:rPr lang="nl-NL" dirty="0"/>
              <a:t>Titel afsluiting</a:t>
            </a:r>
          </a:p>
        </p:txBody>
      </p:sp>
      <p:pic>
        <p:nvPicPr>
          <p:cNvPr id="21" name="Picture 71" descr="Logo-UniversiteitLeiden-CMYK_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421286" y="4926605"/>
            <a:ext cx="2673350" cy="1133475"/>
          </a:xfrm>
          <a:prstGeom prst="rect">
            <a:avLst/>
          </a:prstGeom>
          <a:noFill/>
          <a:extLst>
            <a:ext uri="{909E8E84-426E-40DD-AFC4-6F175D3DCCD1}">
              <a14:hiddenFill xmlns:a14="http://schemas.microsoft.com/office/drawing/2010/main">
                <a:solidFill>
                  <a:srgbClr val="FFFFFF"/>
                </a:solidFill>
              </a14:hiddenFill>
            </a:ext>
          </a:extLst>
        </p:spPr>
      </p:pic>
      <p:pic>
        <p:nvPicPr>
          <p:cNvPr id="4" name="Afbeelding 3"/>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512000" y="6543376"/>
            <a:ext cx="2846250" cy="270000"/>
          </a:xfrm>
          <a:prstGeom prst="rect">
            <a:avLst/>
          </a:prstGeom>
        </p:spPr>
      </p:pic>
      <p:pic>
        <p:nvPicPr>
          <p:cNvPr id="3" name="Picture 2">
            <a:extLst>
              <a:ext uri="{FF2B5EF4-FFF2-40B4-BE49-F238E27FC236}">
                <a16:creationId xmlns:a16="http://schemas.microsoft.com/office/drawing/2014/main" id="{FBCA98F1-7A5B-80F8-F0C9-13323A0741B6}"/>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36440" y="4546879"/>
            <a:ext cx="3406752" cy="1892640"/>
          </a:xfrm>
          <a:prstGeom prst="rect">
            <a:avLst/>
          </a:prstGeom>
        </p:spPr>
      </p:pic>
    </p:spTree>
    <p:extLst>
      <p:ext uri="{BB962C8B-B14F-4D97-AF65-F5344CB8AC3E}">
        <p14:creationId xmlns:p14="http://schemas.microsoft.com/office/powerpoint/2010/main" val="1239628803"/>
      </p:ext>
    </p:extLst>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par>
                                <p:cTn id="8" presetID="2" presetClass="entr" presetSubtype="1" decel="100000" fill="hold" grpId="0" nodeType="withEffect">
                                  <p:stCondLst>
                                    <p:cond delay="250"/>
                                  </p:stCondLst>
                                  <p:childTnLst>
                                    <p:set>
                                      <p:cBhvr>
                                        <p:cTn id="9" dur="1" fill="hold">
                                          <p:stCondLst>
                                            <p:cond delay="0"/>
                                          </p:stCondLst>
                                        </p:cTn>
                                        <p:tgtEl>
                                          <p:spTgt spid="6">
                                            <p:bg/>
                                          </p:spTgt>
                                        </p:tgtEl>
                                        <p:attrNameLst>
                                          <p:attrName>style.visibility</p:attrName>
                                        </p:attrNameLst>
                                      </p:cBhvr>
                                      <p:to>
                                        <p:strVal val="visible"/>
                                      </p:to>
                                    </p:set>
                                    <p:anim calcmode="lin" valueType="num">
                                      <p:cBhvr additive="base">
                                        <p:cTn id="10"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11" dur="1000" fill="hold"/>
                                        <p:tgtEl>
                                          <p:spTgt spid="6">
                                            <p:bg/>
                                          </p:spTgt>
                                        </p:tgtEl>
                                        <p:attrNameLst>
                                          <p:attrName>ppt_y</p:attrName>
                                        </p:attrNameLst>
                                      </p:cBhvr>
                                      <p:tavLst>
                                        <p:tav tm="0">
                                          <p:val>
                                            <p:strVal val="0-#ppt_h/2"/>
                                          </p:val>
                                        </p:tav>
                                        <p:tav tm="100000">
                                          <p:val>
                                            <p:strVal val="#ppt_y"/>
                                          </p:val>
                                        </p:tav>
                                      </p:tavLst>
                                    </p:anim>
                                  </p:childTnLst>
                                </p:cTn>
                              </p:par>
                              <p:par>
                                <p:cTn id="12" presetID="2" presetClass="entr" presetSubtype="1" decel="100000" fill="hold" grpId="0" nodeType="withEffect">
                                  <p:stCondLst>
                                    <p:cond delay="250"/>
                                  </p:stCondLst>
                                  <p:childTnLst>
                                    <p:set>
                                      <p:cBhvr>
                                        <p:cTn id="13" dur="1" fill="hold">
                                          <p:stCondLst>
                                            <p:cond delay="0"/>
                                          </p:stCondLst>
                                        </p:cTn>
                                        <p:tgtEl>
                                          <p:spTgt spid="6">
                                            <p:txEl>
                                              <p:pRg st="0" end="0"/>
                                            </p:txEl>
                                          </p:spTgt>
                                        </p:tgtEl>
                                        <p:attrNameLst>
                                          <p:attrName>style.visibility</p:attrName>
                                        </p:attrNameLst>
                                      </p:cBhvr>
                                      <p:to>
                                        <p:strVal val="visible"/>
                                      </p:to>
                                    </p:set>
                                    <p:anim calcmode="lin" valueType="num">
                                      <p:cBhvr additive="base">
                                        <p:cTn id="14" dur="1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5" dur="1000" fill="hold"/>
                                        <p:tgtEl>
                                          <p:spTgt spid="6">
                                            <p:txEl>
                                              <p:pRg st="0" end="0"/>
                                            </p:txEl>
                                          </p:spTgt>
                                        </p:tgtEl>
                                        <p:attrNameLst>
                                          <p:attrName>ppt_y</p:attrName>
                                        </p:attrNameLst>
                                      </p:cBhvr>
                                      <p:tavLst>
                                        <p:tav tm="0">
                                          <p:val>
                                            <p:strVal val="0-#ppt_h/2"/>
                                          </p:val>
                                        </p:tav>
                                        <p:tav tm="100000">
                                          <p:val>
                                            <p:strVal val="#ppt_y"/>
                                          </p:val>
                                        </p:tav>
                                      </p:tavLst>
                                    </p:anim>
                                  </p:childTnLst>
                                </p:cTn>
                              </p:par>
                              <p:par>
                                <p:cTn id="16" presetID="10" presetClass="entr" presetSubtype="0" fill="hold" nodeType="withEffect">
                                  <p:stCondLst>
                                    <p:cond delay="1500"/>
                                  </p:stCondLst>
                                  <p:childTnLst>
                                    <p:set>
                                      <p:cBhvr>
                                        <p:cTn id="17" dur="1" fill="hold">
                                          <p:stCondLst>
                                            <p:cond delay="0"/>
                                          </p:stCondLst>
                                        </p:cTn>
                                        <p:tgtEl>
                                          <p:spTgt spid="21"/>
                                        </p:tgtEl>
                                        <p:attrNameLst>
                                          <p:attrName>style.visibility</p:attrName>
                                        </p:attrNameLst>
                                      </p:cBhvr>
                                      <p:to>
                                        <p:strVal val="visible"/>
                                      </p:to>
                                    </p:set>
                                    <p:animEffect transition="in" filter="fade">
                                      <p:cBhvr>
                                        <p:cTn id="18" dur="75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tmplLst>
          <p:tmpl>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 lvl="1">
            <p:tnLst>
              <p:par>
                <p:cTn presetID="2" presetClass="entr" presetSubtype="1" decel="100000" fill="hold" nodeType="withEffect">
                  <p:stCondLst>
                    <p:cond delay="25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ppt_x"/>
                          </p:val>
                        </p:tav>
                        <p:tav tm="100000">
                          <p:val>
                            <p:strVal val="#ppt_x"/>
                          </p:val>
                        </p:tav>
                      </p:tavLst>
                    </p:anim>
                    <p:anim calcmode="lin" valueType="num">
                      <p:cBhvr additive="base">
                        <p:cTn dur="1000" fill="hold"/>
                        <p:tgtEl>
                          <p:spTgt spid="6"/>
                        </p:tgtEl>
                        <p:attrNameLst>
                          <p:attrName>ppt_y</p:attrName>
                        </p:attrNameLst>
                      </p:cBhvr>
                      <p:tavLst>
                        <p:tav tm="0">
                          <p:val>
                            <p:strVal val="0-#ppt_h/2"/>
                          </p:val>
                        </p:tav>
                        <p:tav tm="100000">
                          <p:val>
                            <p:strVal val="#ppt_y"/>
                          </p:val>
                        </p:tav>
                      </p:tavLst>
                    </p:anim>
                  </p:childTnLst>
                </p:cTn>
              </p:par>
            </p:tnLst>
          </p:tmpl>
        </p:tmplLst>
      </p:bldP>
      <p:bldP spid="2"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Inhoudsopgave">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3" y="1252836"/>
            <a:ext cx="6846640" cy="4795836"/>
          </a:xfrm>
          <a:noFill/>
        </p:spPr>
        <p:txBody>
          <a:bodyPr vert="horz" wrap="none" lIns="0" tIns="0" rIns="0" bIns="0"/>
          <a:lstStyle>
            <a:lvl1pPr marL="361950" indent="-361950">
              <a:spcBef>
                <a:spcPts val="800"/>
              </a:spcBef>
              <a:spcAft>
                <a:spcPts val="800"/>
              </a:spcAft>
              <a:buClr>
                <a:schemeClr val="bg2"/>
              </a:buClr>
              <a:buFont typeface="+mj-lt"/>
              <a:buAutoNum type="arabicPeriod"/>
              <a:defRPr sz="2400">
                <a:solidFill>
                  <a:schemeClr val="bg2"/>
                </a:solidFill>
              </a:defRPr>
            </a:lvl1pPr>
            <a:lvl2pPr marL="542925" indent="-180975">
              <a:buClr>
                <a:schemeClr val="bg2"/>
              </a:buClr>
              <a:buFont typeface="Arial" panose="020B0604020202020204" pitchFamily="34" charset="0"/>
              <a:buChar char="•"/>
              <a:defRPr>
                <a:solidFill>
                  <a:schemeClr val="bg2"/>
                </a:solidFill>
              </a:defRPr>
            </a:lvl2pPr>
            <a:lvl3pPr>
              <a:defRPr>
                <a:solidFill>
                  <a:schemeClr val="bg2"/>
                </a:solidFill>
              </a:defRPr>
            </a:lvl3pPr>
            <a:lvl4pPr>
              <a:defRPr>
                <a:solidFill>
                  <a:schemeClr val="bg2"/>
                </a:solidFill>
              </a:defRPr>
            </a:lvl4pPr>
            <a:lvl5pPr>
              <a:defRPr>
                <a:solidFill>
                  <a:schemeClr val="accent1"/>
                </a:solidFill>
              </a:defRPr>
            </a:lvl5pPr>
            <a:lvl6pPr marL="361950" indent="-361950">
              <a:spcBef>
                <a:spcPts val="800"/>
              </a:spcBef>
              <a:spcAft>
                <a:spcPts val="800"/>
              </a:spcAft>
              <a:buClr>
                <a:schemeClr val="bg2"/>
              </a:buClr>
              <a:buFont typeface="+mj-lt"/>
              <a:buAutoNum type="arabicPeriod"/>
              <a:tabLst/>
              <a:defRPr sz="2400">
                <a:solidFill>
                  <a:schemeClr val="bg2"/>
                </a:solidFill>
              </a:defRPr>
            </a:lvl6pPr>
            <a:lvl7pPr marL="542925" indent="-180975">
              <a:buClr>
                <a:schemeClr val="bg2"/>
              </a:buClr>
              <a:buFont typeface="Arial" panose="020B0604020202020204" pitchFamily="34" charset="0"/>
              <a:buChar char="•"/>
              <a:defRPr>
                <a:solidFill>
                  <a:schemeClr val="bg2"/>
                </a:solidFill>
              </a:defRPr>
            </a:lvl7pPr>
            <a:lvl8pPr>
              <a:defRPr>
                <a:solidFill>
                  <a:schemeClr val="bg2"/>
                </a:solidFill>
              </a:defRPr>
            </a:lvl8pPr>
            <a:lvl9pPr>
              <a:defRPr>
                <a:solidFill>
                  <a:schemeClr val="bg2"/>
                </a:solidFill>
              </a:defRPr>
            </a:lvl9pPr>
          </a:lstStyle>
          <a:p>
            <a:pPr lvl="0"/>
            <a:r>
              <a:rPr lang="nl-NL" dirty="0"/>
              <a:t>Opsomming</a:t>
            </a:r>
          </a:p>
          <a:p>
            <a:pPr lvl="1"/>
            <a:r>
              <a:rPr lang="nl-NL" dirty="0" err="1"/>
              <a:t>Bullet</a:t>
            </a:r>
            <a:endParaRPr lang="nl-NL" dirty="0"/>
          </a:p>
          <a:p>
            <a:pPr lvl="2"/>
            <a:r>
              <a:rPr lang="nl-NL" dirty="0"/>
              <a:t>Leestekst</a:t>
            </a:r>
          </a:p>
          <a:p>
            <a:pPr lvl="3"/>
            <a:r>
              <a:rPr lang="nl-NL" dirty="0"/>
              <a:t>Kopje wit</a:t>
            </a:r>
          </a:p>
          <a:p>
            <a:pPr lvl="4"/>
            <a:r>
              <a:rPr lang="nl-NL" dirty="0"/>
              <a:t>Kopje geel</a:t>
            </a:r>
          </a:p>
          <a:p>
            <a:pPr lvl="5"/>
            <a:r>
              <a:rPr lang="nl-NL" dirty="0"/>
              <a:t>Opsomming</a:t>
            </a:r>
          </a:p>
          <a:p>
            <a:pPr lvl="6"/>
            <a:r>
              <a:rPr lang="nl-NL" dirty="0" err="1"/>
              <a:t>Bullet</a:t>
            </a:r>
            <a:endParaRPr lang="nl-NL" dirty="0"/>
          </a:p>
          <a:p>
            <a:pPr lvl="7"/>
            <a:r>
              <a:rPr lang="nl-NL" sz="1800" dirty="0"/>
              <a:t>Leestekst</a:t>
            </a:r>
          </a:p>
          <a:p>
            <a:pPr lvl="8"/>
            <a:r>
              <a:rPr lang="nl-NL" dirty="0"/>
              <a:t>Kopje wit</a:t>
            </a:r>
          </a:p>
        </p:txBody>
      </p:sp>
      <p:sp>
        <p:nvSpPr>
          <p:cNvPr id="7" name="Tijdelijke aanduiding voor afbeelding 13"/>
          <p:cNvSpPr>
            <a:spLocks noGrp="1"/>
          </p:cNvSpPr>
          <p:nvPr>
            <p:ph type="pic" sz="quarter" idx="13" hasCustomPrompt="1"/>
          </p:nvPr>
        </p:nvSpPr>
        <p:spPr>
          <a:xfrm>
            <a:off x="7453634" y="1252538"/>
            <a:ext cx="4339905"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grpSp>
        <p:nvGrpSpPr>
          <p:cNvPr id="8" name="Grid" hidden="1"/>
          <p:cNvGrpSpPr/>
          <p:nvPr userDrawn="1"/>
        </p:nvGrpSpPr>
        <p:grpSpPr>
          <a:xfrm>
            <a:off x="0" y="0"/>
            <a:ext cx="12198353" cy="6858004"/>
            <a:chOff x="-2" y="-1"/>
            <a:chExt cx="12198353" cy="6858004"/>
          </a:xfrm>
        </p:grpSpPr>
        <p:sp>
          <p:nvSpPr>
            <p:cNvPr id="9" name="Rechthoek 8"/>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0" name="Rechthoek 9"/>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2" name="Rechthoek 11"/>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4" name="Rechthoek 13"/>
            <p:cNvSpPr/>
            <p:nvPr userDrawn="1"/>
          </p:nvSpPr>
          <p:spPr bwMode="auto">
            <a:xfrm rot="5400000">
              <a:off x="3923465"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pic>
        <p:nvPicPr>
          <p:cNvPr id="15" name="Afbeelding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54426134"/>
      </p:ext>
    </p:extLst>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ekst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pic>
        <p:nvPicPr>
          <p:cNvPr id="8" name="Afbeelding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592596851"/>
      </p:ext>
    </p:extLst>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ekst &amp; Beeld 75%/25%">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7926761"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0" y="0"/>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5003585"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8533755" y="1252538"/>
            <a:ext cx="3259784"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6" name="Afbeelding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590302820"/>
      </p:ext>
    </p:extLst>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kst &amp; Beeld 50%/5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775" y="1252538"/>
            <a:ext cx="5592763"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6" name="Afbeelding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682767422"/>
      </p:ext>
    </p:extLst>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kst &amp; Beeld 25%/75%">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3534273"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611099"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4141267" y="1252538"/>
            <a:ext cx="7652271"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6" name="Afbeelding 1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4132317621"/>
      </p:ext>
    </p:extLst>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eeld 100%">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grpSp>
        <p:nvGrpSpPr>
          <p:cNvPr id="7" name="Grid" hidden="1"/>
          <p:cNvGrpSpPr/>
          <p:nvPr userDrawn="1"/>
        </p:nvGrpSpPr>
        <p:grpSpPr>
          <a:xfrm>
            <a:off x="-2" y="-1"/>
            <a:ext cx="12198353" cy="6858003"/>
            <a:chOff x="-2" y="-1"/>
            <a:chExt cx="12198353" cy="6858003"/>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404663" y="1252538"/>
            <a:ext cx="11388876" cy="4795837"/>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5" name="Afbeelding 1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929258224"/>
      </p:ext>
    </p:extLst>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ekst &amp; Beeld 4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218777" cy="6858004"/>
            <a:chOff x="-2" y="-1"/>
            <a:chExt cx="12218777"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5" name="Rechthoek 14"/>
            <p:cNvSpPr/>
            <p:nvPr userDrawn="1"/>
          </p:nvSpPr>
          <p:spPr bwMode="auto">
            <a:xfrm rot="5400000">
              <a:off x="5568012"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6" name="Rechthoek 15"/>
            <p:cNvSpPr/>
            <p:nvPr userDrawn="1"/>
          </p:nvSpPr>
          <p:spPr bwMode="auto">
            <a:xfrm rot="10800000">
              <a:off x="5360772" y="3549589"/>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776" y="1252538"/>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7" name="Tijdelijke aanduiding voor afbeelding 13"/>
          <p:cNvSpPr>
            <a:spLocks noGrp="1"/>
          </p:cNvSpPr>
          <p:nvPr>
            <p:ph type="pic" sz="quarter" idx="14" hasCustomPrompt="1"/>
          </p:nvPr>
        </p:nvSpPr>
        <p:spPr>
          <a:xfrm>
            <a:off x="9098614" y="1252538"/>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8" name="Tijdelijke aanduiding voor afbeelding 13"/>
          <p:cNvSpPr>
            <a:spLocks noGrp="1"/>
          </p:cNvSpPr>
          <p:nvPr>
            <p:ph type="pic" sz="quarter" idx="15" hasCustomPrompt="1"/>
          </p:nvPr>
        </p:nvSpPr>
        <p:spPr>
          <a:xfrm>
            <a:off x="6200776" y="3751623"/>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9" name="Tijdelijke aanduiding voor afbeelding 13"/>
          <p:cNvSpPr>
            <a:spLocks noGrp="1"/>
          </p:cNvSpPr>
          <p:nvPr>
            <p:ph type="pic" sz="quarter" idx="16" hasCustomPrompt="1"/>
          </p:nvPr>
        </p:nvSpPr>
        <p:spPr>
          <a:xfrm>
            <a:off x="9098614" y="3751623"/>
            <a:ext cx="2695072" cy="2297049"/>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21" name="Afbeelding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3673173449"/>
      </p:ext>
    </p:extLst>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kst &amp; Beeld 2x">
    <p:spTree>
      <p:nvGrpSpPr>
        <p:cNvPr id="1" name=""/>
        <p:cNvGrpSpPr/>
        <p:nvPr/>
      </p:nvGrpSpPr>
      <p:grpSpPr>
        <a:xfrm>
          <a:off x="0" y="0"/>
          <a:ext cx="0" cy="0"/>
          <a:chOff x="0" y="0"/>
          <a:chExt cx="0" cy="0"/>
        </a:xfrm>
      </p:grpSpPr>
      <p:sp>
        <p:nvSpPr>
          <p:cNvPr id="2" name="Titel 1"/>
          <p:cNvSpPr>
            <a:spLocks noGrp="1"/>
          </p:cNvSpPr>
          <p:nvPr>
            <p:ph type="title" hasCustomPrompt="1"/>
          </p:nvPr>
        </p:nvSpPr>
        <p:spPr/>
        <p:txBody>
          <a:bodyPr/>
          <a:lstStyle>
            <a:lvl1pPr>
              <a:defRPr/>
            </a:lvl1pPr>
          </a:lstStyle>
          <a:p>
            <a:r>
              <a:rPr lang="nl-NL" dirty="0"/>
              <a:t>Titel</a:t>
            </a:r>
          </a:p>
        </p:txBody>
      </p:sp>
      <p:sp>
        <p:nvSpPr>
          <p:cNvPr id="3" name="Tijdelijke aanduiding voor verticale tekst 2"/>
          <p:cNvSpPr>
            <a:spLocks noGrp="1"/>
          </p:cNvSpPr>
          <p:nvPr>
            <p:ph type="body" orient="vert" idx="1" hasCustomPrompt="1"/>
          </p:nvPr>
        </p:nvSpPr>
        <p:spPr>
          <a:xfrm>
            <a:off x="404662" y="1252836"/>
            <a:ext cx="5593347" cy="4795836"/>
          </a:xfrm>
        </p:spPr>
        <p:txBody>
          <a:bodyPr vert="horz"/>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7" name="Grid" hidden="1"/>
          <p:cNvGrpSpPr/>
          <p:nvPr userDrawn="1"/>
        </p:nvGrpSpPr>
        <p:grpSpPr>
          <a:xfrm>
            <a:off x="-2" y="-1"/>
            <a:ext cx="12198353" cy="6858004"/>
            <a:chOff x="-2" y="-1"/>
            <a:chExt cx="12198353" cy="6858004"/>
          </a:xfrm>
        </p:grpSpPr>
        <p:sp>
          <p:nvSpPr>
            <p:cNvPr id="8" name="Rechthoek 7"/>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9" name="Rechthoek 8"/>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0" name="Rechthoek 9"/>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1" name="Rechthoek 10"/>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2" name="Rechthoek 11"/>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rot="5400000">
              <a:off x="2670173"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5" name="Rechthoek 14"/>
            <p:cNvSpPr/>
            <p:nvPr userDrawn="1"/>
          </p:nvSpPr>
          <p:spPr bwMode="auto">
            <a:xfrm rot="5400000">
              <a:off x="5568012" y="3327836"/>
              <a:ext cx="6858003" cy="202331"/>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grpSp>
      <p:sp>
        <p:nvSpPr>
          <p:cNvPr id="14" name="Tijdelijke aanduiding voor afbeelding 13"/>
          <p:cNvSpPr>
            <a:spLocks noGrp="1"/>
          </p:cNvSpPr>
          <p:nvPr>
            <p:ph type="pic" sz="quarter" idx="13" hasCustomPrompt="1"/>
          </p:nvPr>
        </p:nvSpPr>
        <p:spPr>
          <a:xfrm>
            <a:off x="6200341" y="1252538"/>
            <a:ext cx="2695072" cy="4796134"/>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sp>
        <p:nvSpPr>
          <p:cNvPr id="17" name="Tijdelijke aanduiding voor afbeelding 13"/>
          <p:cNvSpPr>
            <a:spLocks noGrp="1"/>
          </p:cNvSpPr>
          <p:nvPr>
            <p:ph type="pic" sz="quarter" idx="14" hasCustomPrompt="1"/>
          </p:nvPr>
        </p:nvSpPr>
        <p:spPr>
          <a:xfrm>
            <a:off x="9098179" y="1252538"/>
            <a:ext cx="2695072" cy="4796134"/>
          </a:xfrm>
          <a:solidFill>
            <a:schemeClr val="tx2">
              <a:lumMod val="20000"/>
              <a:lumOff val="80000"/>
            </a:schemeClr>
          </a:solidFill>
        </p:spPr>
        <p:txBody>
          <a:bodyPr bIns="180000" anchor="ctr">
            <a:normAutofit/>
          </a:bodyPr>
          <a:lstStyle>
            <a:lvl1pPr marL="0" indent="0" algn="ctr">
              <a:lnSpc>
                <a:spcPct val="250000"/>
              </a:lnSpc>
              <a:buNone/>
              <a:defRPr sz="1400" baseline="0"/>
            </a:lvl1pPr>
          </a:lstStyle>
          <a:p>
            <a:r>
              <a:rPr lang="nl-NL" dirty="0"/>
              <a:t>Klik hier om een</a:t>
            </a:r>
            <a:br>
              <a:rPr lang="nl-NL" dirty="0"/>
            </a:br>
            <a:r>
              <a:rPr lang="nl-NL" dirty="0"/>
              <a:t>afbeelding in te voegen</a:t>
            </a:r>
          </a:p>
        </p:txBody>
      </p:sp>
      <p:pic>
        <p:nvPicPr>
          <p:cNvPr id="18" name="Afbeelding 1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0543" y="6543376"/>
            <a:ext cx="4657501" cy="270000"/>
          </a:xfrm>
          <a:prstGeom prst="rect">
            <a:avLst/>
          </a:prstGeom>
        </p:spPr>
      </p:pic>
    </p:spTree>
    <p:extLst>
      <p:ext uri="{BB962C8B-B14F-4D97-AF65-F5344CB8AC3E}">
        <p14:creationId xmlns:p14="http://schemas.microsoft.com/office/powerpoint/2010/main" val="4146982251"/>
      </p:ext>
    </p:extLst>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04662" y="404664"/>
            <a:ext cx="11389024" cy="432048"/>
          </a:xfrm>
          <a:prstGeom prst="rect">
            <a:avLst/>
          </a:prstGeom>
        </p:spPr>
        <p:txBody>
          <a:bodyPr vert="horz" lIns="0" tIns="0" rIns="0" bIns="0" rtlCol="0" anchor="ctr">
            <a:noAutofit/>
          </a:bodyPr>
          <a:lstStyle/>
          <a:p>
            <a:r>
              <a:rPr lang="nl-NL" dirty="0"/>
              <a:t>Titel</a:t>
            </a:r>
          </a:p>
        </p:txBody>
      </p:sp>
      <p:sp>
        <p:nvSpPr>
          <p:cNvPr id="3" name="Tijdelijke aanduiding voor tekst 2"/>
          <p:cNvSpPr>
            <a:spLocks noGrp="1"/>
          </p:cNvSpPr>
          <p:nvPr>
            <p:ph type="body" idx="1"/>
          </p:nvPr>
        </p:nvSpPr>
        <p:spPr>
          <a:xfrm>
            <a:off x="404662" y="1252836"/>
            <a:ext cx="11389023" cy="4795836"/>
          </a:xfrm>
          <a:prstGeom prst="rect">
            <a:avLst/>
          </a:prstGeom>
        </p:spPr>
        <p:txBody>
          <a:bodyPr vert="horz" lIns="0" tIns="0" rIns="0" bIns="0" rtlCol="0">
            <a:normAutofit/>
          </a:bodyPr>
          <a:lstStyle/>
          <a:p>
            <a:pPr lvl="0"/>
            <a:r>
              <a:rPr lang="nl-NL" dirty="0" err="1"/>
              <a:t>Bullet</a:t>
            </a:r>
            <a:endParaRPr lang="nl-NL" dirty="0"/>
          </a:p>
          <a:p>
            <a:pPr lvl="1"/>
            <a:r>
              <a:rPr lang="nl-NL" dirty="0"/>
              <a:t>Sub-</a:t>
            </a:r>
            <a:r>
              <a:rPr lang="nl-NL" dirty="0" err="1"/>
              <a:t>bullet</a:t>
            </a:r>
            <a:endParaRPr lang="nl-NL" dirty="0"/>
          </a:p>
          <a:p>
            <a:pPr lvl="2"/>
            <a:r>
              <a:rPr lang="nl-NL" dirty="0"/>
              <a:t>Leestekst</a:t>
            </a:r>
          </a:p>
          <a:p>
            <a:pPr lvl="3"/>
            <a:r>
              <a:rPr lang="nl-NL" dirty="0"/>
              <a:t>Kopje donker blauw</a:t>
            </a:r>
          </a:p>
          <a:p>
            <a:pPr lvl="4"/>
            <a:r>
              <a:rPr lang="nl-NL" dirty="0"/>
              <a:t>Kopje licht blauw</a:t>
            </a:r>
          </a:p>
          <a:p>
            <a:pPr lvl="5"/>
            <a:r>
              <a:rPr lang="nl-NL" dirty="0" err="1"/>
              <a:t>Bullet</a:t>
            </a:r>
            <a:endParaRPr lang="nl-NL" dirty="0"/>
          </a:p>
          <a:p>
            <a:pPr lvl="6"/>
            <a:r>
              <a:rPr lang="nl-NL" dirty="0"/>
              <a:t>Sub-</a:t>
            </a:r>
            <a:r>
              <a:rPr lang="nl-NL" dirty="0" err="1"/>
              <a:t>bullet</a:t>
            </a:r>
            <a:endParaRPr lang="nl-NL" dirty="0"/>
          </a:p>
          <a:p>
            <a:pPr lvl="7"/>
            <a:r>
              <a:rPr lang="nl-NL" sz="1800" dirty="0"/>
              <a:t>Leestekst</a:t>
            </a:r>
          </a:p>
          <a:p>
            <a:pPr lvl="8"/>
            <a:r>
              <a:rPr lang="nl-NL" dirty="0"/>
              <a:t>Kopje donker blauw</a:t>
            </a:r>
          </a:p>
        </p:txBody>
      </p:sp>
      <p:grpSp>
        <p:nvGrpSpPr>
          <p:cNvPr id="11" name="Grid" hidden="1"/>
          <p:cNvGrpSpPr/>
          <p:nvPr userDrawn="1"/>
        </p:nvGrpSpPr>
        <p:grpSpPr>
          <a:xfrm>
            <a:off x="-2" y="-1"/>
            <a:ext cx="12198353" cy="6858003"/>
            <a:chOff x="-2" y="-1"/>
            <a:chExt cx="12198353" cy="6858003"/>
          </a:xfrm>
        </p:grpSpPr>
        <p:sp>
          <p:nvSpPr>
            <p:cNvPr id="7" name="Rechthoek 6"/>
            <p:cNvSpPr/>
            <p:nvPr userDrawn="1"/>
          </p:nvSpPr>
          <p:spPr bwMode="auto">
            <a:xfrm>
              <a:off x="0" y="0"/>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8" name="Rechthoek 7"/>
            <p:cNvSpPr/>
            <p:nvPr userDrawn="1"/>
          </p:nvSpPr>
          <p:spPr bwMode="auto">
            <a:xfrm rot="5400000">
              <a:off x="-3226672"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9" name="Rechthoek 8"/>
            <p:cNvSpPr/>
            <p:nvPr userDrawn="1"/>
          </p:nvSpPr>
          <p:spPr bwMode="auto">
            <a:xfrm rot="5400000">
              <a:off x="8567017" y="3226669"/>
              <a:ext cx="6858003"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dirty="0">
                <a:ln>
                  <a:noFill/>
                </a:ln>
                <a:solidFill>
                  <a:schemeClr val="bg1"/>
                </a:solidFill>
                <a:effectLst/>
                <a:latin typeface="Minion" pitchFamily="2" charset="0"/>
              </a:endParaRPr>
            </a:p>
          </p:txBody>
        </p:sp>
        <p:sp>
          <p:nvSpPr>
            <p:cNvPr id="12" name="Rechthoek 11"/>
            <p:cNvSpPr/>
            <p:nvPr userDrawn="1"/>
          </p:nvSpPr>
          <p:spPr bwMode="auto">
            <a:xfrm>
              <a:off x="0" y="8481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13" name="Rechthoek 12"/>
            <p:cNvSpPr/>
            <p:nvPr userDrawn="1"/>
          </p:nvSpPr>
          <p:spPr bwMode="auto">
            <a:xfrm>
              <a:off x="0" y="6048672"/>
              <a:ext cx="12198350" cy="404664"/>
            </a:xfrm>
            <a:prstGeom prst="rect">
              <a:avLst/>
            </a:prstGeom>
            <a:solidFill>
              <a:schemeClr val="accent1">
                <a:alpha val="50000"/>
              </a:schemeClr>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grpSp>
      <p:sp>
        <p:nvSpPr>
          <p:cNvPr id="20" name="Rechthoek 19"/>
          <p:cNvSpPr/>
          <p:nvPr userDrawn="1"/>
        </p:nvSpPr>
        <p:spPr bwMode="auto">
          <a:xfrm>
            <a:off x="0" y="6453336"/>
            <a:ext cx="12198350" cy="404664"/>
          </a:xfrm>
          <a:prstGeom prst="rect">
            <a:avLst/>
          </a:prstGeom>
          <a:solidFill>
            <a:schemeClr val="bg2"/>
          </a:solidFill>
          <a:ln>
            <a:noFill/>
          </a:ln>
          <a:effec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95000"/>
              </a:lnSpc>
              <a:spcBef>
                <a:spcPct val="0"/>
              </a:spcBef>
              <a:spcAft>
                <a:spcPct val="0"/>
              </a:spcAft>
              <a:buClrTx/>
              <a:buSzTx/>
              <a:buFont typeface="Arial" charset="0"/>
              <a:buNone/>
              <a:tabLst/>
            </a:pPr>
            <a:endParaRPr kumimoji="0" lang="nl-NL" sz="2000" b="0" i="0" u="none" strike="noStrike" cap="none" normalizeH="0" baseline="0">
              <a:ln>
                <a:noFill/>
              </a:ln>
              <a:solidFill>
                <a:schemeClr val="bg1"/>
              </a:solidFill>
              <a:effectLst/>
              <a:latin typeface="Minion" pitchFamily="2" charset="0"/>
            </a:endParaRPr>
          </a:p>
        </p:txBody>
      </p:sp>
      <p:sp>
        <p:nvSpPr>
          <p:cNvPr id="6" name="Tijdelijke aanduiding voor dianummer 5"/>
          <p:cNvSpPr>
            <a:spLocks noGrp="1"/>
          </p:cNvSpPr>
          <p:nvPr>
            <p:ph type="sldNum" sz="quarter" idx="4"/>
          </p:nvPr>
        </p:nvSpPr>
        <p:spPr>
          <a:xfrm>
            <a:off x="404662" y="6453336"/>
            <a:ext cx="508726" cy="404664"/>
          </a:xfrm>
          <a:prstGeom prst="rect">
            <a:avLst/>
          </a:prstGeom>
        </p:spPr>
        <p:txBody>
          <a:bodyPr vert="horz" lIns="0" tIns="0" rIns="0" bIns="0" rtlCol="0" anchor="ctr"/>
          <a:lstStyle>
            <a:lvl1pPr algn="l">
              <a:defRPr lang="nl-NL" sz="1400" b="1" smtClean="0">
                <a:solidFill>
                  <a:schemeClr val="bg1"/>
                </a:solidFill>
              </a:defRPr>
            </a:lvl1pPr>
          </a:lstStyle>
          <a:p>
            <a:fld id="{21272068-81DC-4C45-9305-5AD5E2019168}" type="slidenum">
              <a:rPr lang="nl-NL" smtClean="0"/>
              <a:pPr/>
              <a:t>‹#›</a:t>
            </a:fld>
            <a:endParaRPr lang="nl-NL" dirty="0"/>
          </a:p>
        </p:txBody>
      </p:sp>
    </p:spTree>
    <p:extLst>
      <p:ext uri="{BB962C8B-B14F-4D97-AF65-F5344CB8AC3E}">
        <p14:creationId xmlns:p14="http://schemas.microsoft.com/office/powerpoint/2010/main" val="3839803590"/>
      </p:ext>
    </p:extLst>
  </p:cSld>
  <p:clrMap bg1="lt1" tx1="dk1" bg2="lt2" tx2="dk2" accent1="accent1" accent2="accent2" accent3="accent3" accent4="accent4" accent5="accent5" accent6="accent6" hlink="hlink" folHlink="folHlink"/>
  <p:sldLayoutIdLst>
    <p:sldLayoutId id="2147483659" r:id="rId1"/>
    <p:sldLayoutId id="2147483660" r:id="rId2"/>
    <p:sldLayoutId id="2147483658" r:id="rId3"/>
    <p:sldLayoutId id="2147483665" r:id="rId4"/>
    <p:sldLayoutId id="2147483661" r:id="rId5"/>
    <p:sldLayoutId id="2147483664" r:id="rId6"/>
    <p:sldLayoutId id="2147483666" r:id="rId7"/>
    <p:sldLayoutId id="2147483662" r:id="rId8"/>
    <p:sldLayoutId id="2147483663" r:id="rId9"/>
    <p:sldLayoutId id="2147483667" r:id="rId10"/>
    <p:sldLayoutId id="2147483668" r:id="rId11"/>
    <p:sldLayoutId id="2147483670" r:id="rId12"/>
  </p:sldLayoutIdLst>
  <p:hf sldNum="0" hdr="0" ftr="0"/>
  <p:txStyles>
    <p:titleStyle>
      <a:lvl1pPr algn="l" defTabSz="914400" rtl="0" eaLnBrk="1" latinLnBrk="0" hangingPunct="1">
        <a:spcBef>
          <a:spcPct val="0"/>
        </a:spcBef>
        <a:buNone/>
        <a:defRPr sz="4000" b="1" i="0" kern="1200">
          <a:solidFill>
            <a:schemeClr val="bg2"/>
          </a:solidFill>
          <a:latin typeface="+mj-lt"/>
          <a:ea typeface="+mj-ea"/>
          <a:cs typeface="+mj-cs"/>
        </a:defRPr>
      </a:lvl1pPr>
    </p:titleStyle>
    <p:bodyStyle>
      <a:lvl1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1pPr>
      <a:lvl2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2pPr>
      <a:lvl3pPr marL="0" indent="0" algn="l" defTabSz="914400" rtl="0" eaLnBrk="1" latinLnBrk="0" hangingPunct="1">
        <a:lnSpc>
          <a:spcPct val="90000"/>
        </a:lnSpc>
        <a:spcBef>
          <a:spcPts val="600"/>
        </a:spcBef>
        <a:spcAft>
          <a:spcPts val="600"/>
        </a:spcAft>
        <a:buFont typeface="Arial" panose="020B0604020202020204" pitchFamily="34" charset="0"/>
        <a:buNone/>
        <a:defRPr sz="1800" kern="1200">
          <a:solidFill>
            <a:schemeClr val="bg2"/>
          </a:solidFill>
          <a:latin typeface="+mn-lt"/>
          <a:ea typeface="+mn-ea"/>
          <a:cs typeface="+mn-cs"/>
        </a:defRPr>
      </a:lvl3pPr>
      <a:lvl4pPr marL="0" indent="0" algn="l" defTabSz="914400" rtl="0" eaLnBrk="1" latinLnBrk="0" hangingPunct="1">
        <a:lnSpc>
          <a:spcPct val="90000"/>
        </a:lnSpc>
        <a:spcBef>
          <a:spcPts val="600"/>
        </a:spcBef>
        <a:spcAft>
          <a:spcPts val="600"/>
        </a:spcAft>
        <a:buFont typeface="Arial" panose="020B0604020202020204" pitchFamily="34" charset="0"/>
        <a:buNone/>
        <a:defRPr sz="1800" b="1" kern="1200">
          <a:solidFill>
            <a:schemeClr val="bg2"/>
          </a:solidFill>
          <a:latin typeface="+mn-lt"/>
          <a:ea typeface="+mn-ea"/>
          <a:cs typeface="+mn-cs"/>
        </a:defRPr>
      </a:lvl4pPr>
      <a:lvl5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tx2"/>
          </a:solidFill>
          <a:latin typeface="+mn-lt"/>
          <a:ea typeface="+mn-ea"/>
          <a:cs typeface="+mn-cs"/>
        </a:defRPr>
      </a:lvl5pPr>
      <a:lvl6pPr marL="180975"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800" kern="1200">
          <a:solidFill>
            <a:schemeClr val="bg2"/>
          </a:solidFill>
          <a:latin typeface="+mn-lt"/>
          <a:ea typeface="+mn-ea"/>
          <a:cs typeface="+mn-cs"/>
        </a:defRPr>
      </a:lvl6pPr>
      <a:lvl7pPr marL="361950" indent="-180975" algn="l" defTabSz="914400" rtl="0" eaLnBrk="1" latinLnBrk="0" hangingPunct="1">
        <a:lnSpc>
          <a:spcPct val="90000"/>
        </a:lnSpc>
        <a:spcBef>
          <a:spcPts val="600"/>
        </a:spcBef>
        <a:spcAft>
          <a:spcPts val="600"/>
        </a:spcAft>
        <a:buClr>
          <a:schemeClr val="bg2"/>
        </a:buClr>
        <a:buFont typeface="Arial" panose="020B0604020202020204" pitchFamily="34" charset="0"/>
        <a:buChar char="-"/>
        <a:defRPr sz="1600" kern="1200">
          <a:solidFill>
            <a:schemeClr val="bg2"/>
          </a:solidFill>
          <a:latin typeface="+mn-lt"/>
          <a:ea typeface="+mn-ea"/>
          <a:cs typeface="+mn-cs"/>
        </a:defRPr>
      </a:lvl7pPr>
      <a:lvl8pPr marL="0" indent="0" algn="l" defTabSz="914400" rtl="0" eaLnBrk="1" latinLnBrk="0" hangingPunct="1">
        <a:lnSpc>
          <a:spcPct val="90000"/>
        </a:lnSpc>
        <a:spcBef>
          <a:spcPts val="600"/>
        </a:spcBef>
        <a:spcAft>
          <a:spcPts val="600"/>
        </a:spcAft>
        <a:buFont typeface="Arial" panose="020B0604020202020204" pitchFamily="34" charset="0"/>
        <a:buNone/>
        <a:defRPr sz="1600" kern="1200">
          <a:solidFill>
            <a:schemeClr val="bg2"/>
          </a:solidFill>
          <a:latin typeface="+mn-lt"/>
          <a:ea typeface="+mn-ea"/>
          <a:cs typeface="+mn-cs"/>
        </a:defRPr>
      </a:lvl8pPr>
      <a:lvl9pPr marL="0" indent="0" algn="l" defTabSz="914400" rtl="0" eaLnBrk="1" latinLnBrk="0" hangingPunct="1">
        <a:lnSpc>
          <a:spcPct val="90000"/>
        </a:lnSpc>
        <a:spcBef>
          <a:spcPts val="600"/>
        </a:spcBef>
        <a:spcAft>
          <a:spcPts val="600"/>
        </a:spcAft>
        <a:buFont typeface="Arial" panose="020B0604020202020204" pitchFamily="34" charset="0"/>
        <a:buNone/>
        <a:defRPr sz="1800" b="1" kern="1200" baseline="0">
          <a:solidFill>
            <a:schemeClr val="bg2"/>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rome-extension://efaidnbmnnnibpcajpcglclefindmkaj/https:/www.staff.universiteitleiden.nl/binaries/content/assets/algemeen/bb-scm/nieuws/eindrapport-kernteam-academische-vrijheid.pdf" TargetMode="External"/><Relationship Id="rId2" Type="http://schemas.openxmlformats.org/officeDocument/2006/relationships/notesSlide" Target="../notesSlides/notesSlide2.xml"/><Relationship Id="rId1" Type="http://schemas.openxmlformats.org/officeDocument/2006/relationships/slideLayout" Target="../slideLayouts/slideLayout3.xml"/><Relationship Id="rId4" Type="http://schemas.openxmlformats.org/officeDocument/2006/relationships/hyperlink" Target="https://www.staff.universiteitleiden.nl/research/quality-and-integrity/academic-integrity/academic-integrity/humanities/institute-for-area-studies?cf=humanities&amp;cd=institute-for-area-studies#responsibility"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www.universiteitleiden.nl/en/dossiers/israel-palestine/tips-and-resources-for-lecturers" TargetMode="External"/><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hyperlink" Target="https://www.medewerkers.universiteitleiden.nl/preview/onderwijs/hulp-en-ondersteuning/onderwijsgids-inclusief-onderwijs"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s://www.universiteitleiden.nl/medewerkers/najat-el-hani#tab-1" TargetMode="External"/><Relationship Id="rId2" Type="http://schemas.openxmlformats.org/officeDocument/2006/relationships/notesSlide" Target="../notesSlides/notesSlide5.xml"/><Relationship Id="rId1" Type="http://schemas.openxmlformats.org/officeDocument/2006/relationships/slideLayout" Target="../slideLayouts/slideLayout3.xml"/><Relationship Id="rId5" Type="http://schemas.openxmlformats.org/officeDocument/2006/relationships/hyperlink" Target="https://www.universiteitleiden.nl/dossiers/diversiteit/diversity-team" TargetMode="External"/><Relationship Id="rId4" Type="http://schemas.openxmlformats.org/officeDocument/2006/relationships/hyperlink" Target="https://www.student.universiteitleiden.nl/en/support-and-well-being/dignity-respect--integrity/concerning-or-threatening-behaviour/governance-and-global-affairs?cf=governance-and-global-affairs"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jdelijke aanduiding voor tekst 9"/>
          <p:cNvSpPr>
            <a:spLocks noGrp="1"/>
          </p:cNvSpPr>
          <p:nvPr>
            <p:ph type="body" sz="quarter" idx="13"/>
          </p:nvPr>
        </p:nvSpPr>
        <p:spPr/>
        <p:txBody>
          <a:bodyPr/>
          <a:lstStyle/>
          <a:p>
            <a:endParaRPr lang="en-US"/>
          </a:p>
        </p:txBody>
      </p:sp>
      <p:sp>
        <p:nvSpPr>
          <p:cNvPr id="8" name="Tijdelijke aanduiding voor tekst 7"/>
          <p:cNvSpPr>
            <a:spLocks noGrp="1"/>
          </p:cNvSpPr>
          <p:nvPr>
            <p:ph type="body" sz="quarter" idx="12"/>
          </p:nvPr>
        </p:nvSpPr>
        <p:spPr/>
        <p:txBody>
          <a:bodyPr/>
          <a:lstStyle/>
          <a:p>
            <a:endParaRPr lang="en-US" dirty="0"/>
          </a:p>
        </p:txBody>
      </p:sp>
      <p:sp>
        <p:nvSpPr>
          <p:cNvPr id="4" name="Titel 3"/>
          <p:cNvSpPr>
            <a:spLocks noGrp="1"/>
          </p:cNvSpPr>
          <p:nvPr>
            <p:ph type="title"/>
          </p:nvPr>
        </p:nvSpPr>
        <p:spPr/>
        <p:txBody>
          <a:bodyPr/>
          <a:lstStyle/>
          <a:p>
            <a:r>
              <a:rPr lang="nl-NL" dirty="0"/>
              <a:t>Teaching in </a:t>
            </a:r>
            <a:r>
              <a:rPr lang="nl-NL" dirty="0" err="1"/>
              <a:t>times</a:t>
            </a:r>
            <a:r>
              <a:rPr lang="nl-NL" dirty="0"/>
              <a:t> of conflict</a:t>
            </a:r>
          </a:p>
        </p:txBody>
      </p:sp>
      <p:sp>
        <p:nvSpPr>
          <p:cNvPr id="5" name="Tijdelijke aanduiding voor tekst 4"/>
          <p:cNvSpPr>
            <a:spLocks noGrp="1"/>
          </p:cNvSpPr>
          <p:nvPr>
            <p:ph type="body" sz="quarter" idx="14"/>
          </p:nvPr>
        </p:nvSpPr>
        <p:spPr/>
        <p:txBody>
          <a:bodyPr/>
          <a:lstStyle/>
          <a:p>
            <a:r>
              <a:rPr lang="nl-NL" dirty="0"/>
              <a:t>Universiteit Leiden</a:t>
            </a:r>
          </a:p>
        </p:txBody>
      </p:sp>
      <p:sp>
        <p:nvSpPr>
          <p:cNvPr id="13" name="Tijdelijke aanduiding voor datum 12"/>
          <p:cNvSpPr>
            <a:spLocks noGrp="1"/>
          </p:cNvSpPr>
          <p:nvPr>
            <p:ph type="dt" sz="half" idx="2"/>
          </p:nvPr>
        </p:nvSpPr>
        <p:spPr/>
        <p:txBody>
          <a:bodyPr/>
          <a:lstStyle/>
          <a:p>
            <a:r>
              <a:rPr lang="nl-NL" dirty="0"/>
              <a:t>September 2024</a:t>
            </a:r>
          </a:p>
        </p:txBody>
      </p:sp>
    </p:spTree>
    <p:extLst>
      <p:ext uri="{BB962C8B-B14F-4D97-AF65-F5344CB8AC3E}">
        <p14:creationId xmlns:p14="http://schemas.microsoft.com/office/powerpoint/2010/main" val="2977814846"/>
      </p:ext>
    </p:extLst>
  </p:cSld>
  <p:clrMapOvr>
    <a:masterClrMapping/>
  </p:clrMapOvr>
  <p:transition spd="slow">
    <p:wipe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98F2D1A-3D58-367D-939D-57AA7E5537A9}"/>
              </a:ext>
            </a:extLst>
          </p:cNvPr>
          <p:cNvSpPr>
            <a:spLocks noGrp="1"/>
          </p:cNvSpPr>
          <p:nvPr>
            <p:ph type="title"/>
          </p:nvPr>
        </p:nvSpPr>
        <p:spPr/>
        <p:txBody>
          <a:bodyPr/>
          <a:lstStyle/>
          <a:p>
            <a:r>
              <a:rPr lang="en-NL" sz="3600" dirty="0"/>
              <a:t>Academic freedom, academic integrity and freedom of expression</a:t>
            </a:r>
          </a:p>
        </p:txBody>
      </p:sp>
      <p:sp>
        <p:nvSpPr>
          <p:cNvPr id="3" name="Vertical Text Placeholder 2">
            <a:extLst>
              <a:ext uri="{FF2B5EF4-FFF2-40B4-BE49-F238E27FC236}">
                <a16:creationId xmlns:a16="http://schemas.microsoft.com/office/drawing/2014/main" id="{70DB0FD9-24B5-5860-10C7-50F5C9416DB5}"/>
              </a:ext>
            </a:extLst>
          </p:cNvPr>
          <p:cNvSpPr>
            <a:spLocks noGrp="1"/>
          </p:cNvSpPr>
          <p:nvPr>
            <p:ph type="body" orient="vert" idx="1"/>
          </p:nvPr>
        </p:nvSpPr>
        <p:spPr>
          <a:xfrm>
            <a:off x="404662" y="1484784"/>
            <a:ext cx="11389023" cy="4795836"/>
          </a:xfrm>
        </p:spPr>
        <p:txBody>
          <a:bodyPr>
            <a:normAutofit/>
          </a:bodyPr>
          <a:lstStyle/>
          <a:p>
            <a:pPr>
              <a:spcBef>
                <a:spcPts val="0"/>
              </a:spcBef>
              <a:spcAft>
                <a:spcPts val="0"/>
              </a:spcAft>
            </a:pPr>
            <a:r>
              <a:rPr lang="nl-NL" sz="2400" dirty="0">
                <a:hlinkClick r:id="rId3"/>
              </a:rPr>
              <a:t>Academic freedom </a:t>
            </a:r>
            <a:r>
              <a:rPr lang="nl-NL" sz="2400" dirty="0"/>
              <a:t>is </a:t>
            </a:r>
            <a:r>
              <a:rPr lang="nl-NL" sz="2400" dirty="0" err="1"/>
              <a:t>about</a:t>
            </a:r>
            <a:r>
              <a:rPr lang="nl-NL" sz="2400" dirty="0"/>
              <a:t> </a:t>
            </a:r>
            <a:r>
              <a:rPr lang="nl-NL" sz="2400" dirty="0" err="1"/>
              <a:t>the</a:t>
            </a:r>
            <a:r>
              <a:rPr lang="nl-NL" sz="2400" dirty="0"/>
              <a:t> </a:t>
            </a:r>
            <a:r>
              <a:rPr lang="nl-NL" sz="2400" dirty="0" err="1"/>
              <a:t>freedom</a:t>
            </a:r>
            <a:r>
              <a:rPr lang="nl-NL" sz="2400" dirty="0"/>
              <a:t> </a:t>
            </a:r>
            <a:r>
              <a:rPr lang="nl-NL" sz="2400" dirty="0" err="1"/>
              <a:t>to</a:t>
            </a:r>
            <a:r>
              <a:rPr lang="nl-NL" sz="2400" dirty="0"/>
              <a:t> pose </a:t>
            </a:r>
            <a:r>
              <a:rPr lang="nl-NL" sz="2400" dirty="0" err="1"/>
              <a:t>questions</a:t>
            </a:r>
            <a:r>
              <a:rPr lang="nl-NL" sz="2400" dirty="0"/>
              <a:t>, </a:t>
            </a:r>
            <a:r>
              <a:rPr lang="nl-NL" sz="2400" dirty="0" err="1"/>
              <a:t>conduct</a:t>
            </a:r>
            <a:r>
              <a:rPr lang="nl-NL" sz="2400" dirty="0"/>
              <a:t> research </a:t>
            </a:r>
            <a:r>
              <a:rPr lang="nl-NL" sz="2400" dirty="0" err="1"/>
              <a:t>and</a:t>
            </a:r>
            <a:r>
              <a:rPr lang="nl-NL" sz="2400" dirty="0"/>
              <a:t> </a:t>
            </a:r>
            <a:r>
              <a:rPr lang="nl-NL" sz="2400" dirty="0" err="1"/>
              <a:t>teach</a:t>
            </a:r>
            <a:r>
              <a:rPr lang="nl-NL" sz="2400" dirty="0"/>
              <a:t> on topics of </a:t>
            </a:r>
            <a:r>
              <a:rPr lang="nl-NL" sz="2400" dirty="0" err="1"/>
              <a:t>choice</a:t>
            </a:r>
            <a:r>
              <a:rPr lang="nl-NL" sz="2400" dirty="0"/>
              <a:t> without </a:t>
            </a:r>
            <a:r>
              <a:rPr lang="nl-NL" sz="2400" dirty="0" err="1"/>
              <a:t>interference</a:t>
            </a:r>
            <a:r>
              <a:rPr lang="nl-NL" sz="2400" dirty="0"/>
              <a:t>. </a:t>
            </a:r>
          </a:p>
          <a:p>
            <a:pPr>
              <a:spcBef>
                <a:spcPts val="0"/>
              </a:spcBef>
              <a:spcAft>
                <a:spcPts val="0"/>
              </a:spcAft>
            </a:pPr>
            <a:endParaRPr lang="nl-NL" sz="2400" dirty="0"/>
          </a:p>
          <a:p>
            <a:pPr>
              <a:spcBef>
                <a:spcPts val="0"/>
              </a:spcBef>
              <a:spcAft>
                <a:spcPts val="0"/>
              </a:spcAft>
            </a:pPr>
            <a:r>
              <a:rPr lang="nl-NL" sz="2400" dirty="0"/>
              <a:t>The </a:t>
            </a:r>
            <a:r>
              <a:rPr lang="nl-NL" sz="2400" dirty="0" err="1"/>
              <a:t>very</a:t>
            </a:r>
            <a:r>
              <a:rPr lang="nl-NL" sz="2400" dirty="0"/>
              <a:t> goal of </a:t>
            </a:r>
            <a:r>
              <a:rPr lang="nl-NL" sz="2400" dirty="0" err="1"/>
              <a:t>academia</a:t>
            </a:r>
            <a:r>
              <a:rPr lang="nl-NL" sz="2400" dirty="0"/>
              <a:t> is </a:t>
            </a:r>
            <a:r>
              <a:rPr lang="nl-NL" sz="2400" dirty="0" err="1"/>
              <a:t>to</a:t>
            </a:r>
            <a:r>
              <a:rPr lang="nl-NL" sz="2400" dirty="0"/>
              <a:t> </a:t>
            </a:r>
            <a:r>
              <a:rPr lang="nl-NL" sz="2400" dirty="0" err="1"/>
              <a:t>be</a:t>
            </a:r>
            <a:r>
              <a:rPr lang="nl-NL" sz="2400" dirty="0"/>
              <a:t> </a:t>
            </a:r>
            <a:r>
              <a:rPr lang="nl-NL" sz="2400" dirty="0" err="1"/>
              <a:t>critical</a:t>
            </a:r>
            <a:r>
              <a:rPr lang="nl-NL" sz="2400" dirty="0"/>
              <a:t>, </a:t>
            </a:r>
            <a:r>
              <a:rPr lang="nl-NL" sz="2400" dirty="0" err="1"/>
              <a:t>curious</a:t>
            </a:r>
            <a:r>
              <a:rPr lang="nl-NL" sz="2400" dirty="0"/>
              <a:t>, open, </a:t>
            </a:r>
            <a:r>
              <a:rPr lang="nl-NL" sz="2400" dirty="0" err="1"/>
              <a:t>engage</a:t>
            </a:r>
            <a:r>
              <a:rPr lang="nl-NL" sz="2400" dirty="0"/>
              <a:t> </a:t>
            </a:r>
            <a:r>
              <a:rPr lang="nl-NL" sz="2400" dirty="0" err="1"/>
              <a:t>with</a:t>
            </a:r>
            <a:r>
              <a:rPr lang="nl-NL" sz="2400" dirty="0"/>
              <a:t> </a:t>
            </a:r>
            <a:r>
              <a:rPr lang="nl-NL" sz="2400" dirty="0" err="1"/>
              <a:t>and</a:t>
            </a:r>
            <a:r>
              <a:rPr lang="nl-NL" sz="2400" dirty="0"/>
              <a:t> </a:t>
            </a:r>
            <a:r>
              <a:rPr lang="nl-NL" sz="2400" dirty="0" err="1"/>
              <a:t>learn</a:t>
            </a:r>
            <a:r>
              <a:rPr lang="nl-NL" sz="2400" dirty="0"/>
              <a:t> </a:t>
            </a:r>
            <a:r>
              <a:rPr lang="nl-NL" sz="2400" dirty="0" err="1"/>
              <a:t>from</a:t>
            </a:r>
            <a:r>
              <a:rPr lang="nl-NL" sz="2400" dirty="0"/>
              <a:t> </a:t>
            </a:r>
            <a:r>
              <a:rPr lang="nl-NL" sz="2400" dirty="0" err="1"/>
              <a:t>other</a:t>
            </a:r>
            <a:r>
              <a:rPr lang="nl-NL" sz="2400" dirty="0"/>
              <a:t> </a:t>
            </a:r>
            <a:r>
              <a:rPr lang="nl-NL" sz="2400" dirty="0" err="1"/>
              <a:t>perspectives</a:t>
            </a:r>
            <a:r>
              <a:rPr lang="nl-NL" sz="2400" dirty="0"/>
              <a:t>, </a:t>
            </a:r>
            <a:r>
              <a:rPr lang="nl-NL" sz="2400" dirty="0" err="1"/>
              <a:t>not</a:t>
            </a:r>
            <a:r>
              <a:rPr lang="nl-NL" sz="2400" dirty="0"/>
              <a:t> </a:t>
            </a:r>
            <a:r>
              <a:rPr lang="nl-NL" sz="2400" dirty="0" err="1"/>
              <a:t>simply</a:t>
            </a:r>
            <a:r>
              <a:rPr lang="nl-NL" sz="2400" dirty="0"/>
              <a:t> </a:t>
            </a:r>
            <a:r>
              <a:rPr lang="nl-NL" sz="2400" dirty="0" err="1"/>
              <a:t>defend</a:t>
            </a:r>
            <a:r>
              <a:rPr lang="nl-NL" sz="2400" dirty="0"/>
              <a:t> </a:t>
            </a:r>
            <a:r>
              <a:rPr lang="nl-NL" sz="2400" dirty="0" err="1"/>
              <a:t>yours</a:t>
            </a:r>
            <a:r>
              <a:rPr lang="nl-NL" sz="2400" dirty="0"/>
              <a:t> </a:t>
            </a:r>
            <a:r>
              <a:rPr lang="nl-NL" sz="2400" dirty="0" err="1"/>
              <a:t>and</a:t>
            </a:r>
            <a:r>
              <a:rPr lang="nl-NL" sz="2400" dirty="0"/>
              <a:t> </a:t>
            </a:r>
            <a:r>
              <a:rPr lang="nl-NL" sz="2400" dirty="0" err="1"/>
              <a:t>exclude</a:t>
            </a:r>
            <a:r>
              <a:rPr lang="nl-NL" sz="2400" dirty="0"/>
              <a:t> </a:t>
            </a:r>
            <a:r>
              <a:rPr lang="nl-NL" sz="2400" dirty="0" err="1"/>
              <a:t>other</a:t>
            </a:r>
            <a:r>
              <a:rPr lang="nl-NL" sz="2400" dirty="0"/>
              <a:t> </a:t>
            </a:r>
            <a:r>
              <a:rPr lang="nl-NL" sz="2400" dirty="0" err="1"/>
              <a:t>perspectives</a:t>
            </a:r>
            <a:r>
              <a:rPr lang="nl-NL" sz="2400" dirty="0"/>
              <a:t>. </a:t>
            </a:r>
          </a:p>
          <a:p>
            <a:pPr marL="0" indent="0">
              <a:spcBef>
                <a:spcPts val="0"/>
              </a:spcBef>
              <a:spcAft>
                <a:spcPts val="0"/>
              </a:spcAft>
              <a:buNone/>
            </a:pPr>
            <a:endParaRPr lang="nl-NL" sz="2400" dirty="0"/>
          </a:p>
          <a:p>
            <a:r>
              <a:rPr lang="nl-NL" sz="2400" dirty="0" err="1"/>
              <a:t>Our</a:t>
            </a:r>
            <a:r>
              <a:rPr lang="nl-NL" sz="2400" dirty="0"/>
              <a:t> </a:t>
            </a:r>
            <a:r>
              <a:rPr lang="nl-NL" sz="2400" dirty="0" err="1"/>
              <a:t>academic</a:t>
            </a:r>
            <a:r>
              <a:rPr lang="nl-NL" sz="2400" dirty="0"/>
              <a:t> </a:t>
            </a:r>
            <a:r>
              <a:rPr lang="nl-NL" sz="2400" dirty="0" err="1"/>
              <a:t>conduct</a:t>
            </a:r>
            <a:r>
              <a:rPr lang="nl-NL" sz="2400" dirty="0"/>
              <a:t> is professional </a:t>
            </a:r>
            <a:r>
              <a:rPr lang="nl-NL" sz="2400" dirty="0" err="1"/>
              <a:t>conduct</a:t>
            </a:r>
            <a:r>
              <a:rPr lang="nl-NL" sz="2400" dirty="0"/>
              <a:t>, </a:t>
            </a:r>
            <a:r>
              <a:rPr lang="nl-NL" sz="2400" dirty="0" err="1"/>
              <a:t>based</a:t>
            </a:r>
            <a:r>
              <a:rPr lang="nl-NL" sz="2400" dirty="0"/>
              <a:t> on </a:t>
            </a:r>
            <a:r>
              <a:rPr lang="nl-NL" sz="2400" dirty="0" err="1"/>
              <a:t>evidence</a:t>
            </a:r>
            <a:r>
              <a:rPr lang="nl-NL" sz="2400" dirty="0"/>
              <a:t> </a:t>
            </a:r>
            <a:r>
              <a:rPr lang="nl-NL" sz="2400" dirty="0" err="1"/>
              <a:t>and</a:t>
            </a:r>
            <a:r>
              <a:rPr lang="nl-NL" sz="2400" dirty="0"/>
              <a:t> </a:t>
            </a:r>
            <a:r>
              <a:rPr lang="nl-NL" sz="2400" dirty="0" err="1"/>
              <a:t>arguments</a:t>
            </a:r>
            <a:r>
              <a:rPr lang="nl-NL" sz="2400" dirty="0"/>
              <a:t>, </a:t>
            </a:r>
            <a:r>
              <a:rPr lang="nl-NL" sz="2400" dirty="0" err="1"/>
              <a:t>guided</a:t>
            </a:r>
            <a:r>
              <a:rPr lang="nl-NL" sz="2400" dirty="0"/>
              <a:t> </a:t>
            </a:r>
            <a:r>
              <a:rPr lang="nl-NL" sz="2400" dirty="0" err="1"/>
              <a:t>by</a:t>
            </a:r>
            <a:r>
              <a:rPr lang="nl-NL" sz="2400" dirty="0"/>
              <a:t> </a:t>
            </a:r>
            <a:r>
              <a:rPr lang="nl-NL" sz="2400" dirty="0" err="1"/>
              <a:t>the</a:t>
            </a:r>
            <a:r>
              <a:rPr lang="nl-NL" sz="2400" dirty="0"/>
              <a:t> </a:t>
            </a:r>
            <a:r>
              <a:rPr lang="nl-NL" sz="2400" dirty="0" err="1"/>
              <a:t>principles</a:t>
            </a:r>
            <a:r>
              <a:rPr lang="nl-NL" sz="2400" dirty="0"/>
              <a:t> of </a:t>
            </a:r>
            <a:r>
              <a:rPr lang="nl-NL" sz="2400" dirty="0">
                <a:hlinkClick r:id="rId4"/>
              </a:rPr>
              <a:t>academic integrity</a:t>
            </a:r>
            <a:r>
              <a:rPr lang="nl-NL" sz="2400" dirty="0"/>
              <a:t>: </a:t>
            </a:r>
            <a:r>
              <a:rPr lang="nl-NL" sz="2400" dirty="0" err="1"/>
              <a:t>honesty</a:t>
            </a:r>
            <a:r>
              <a:rPr lang="nl-NL" sz="2400" dirty="0"/>
              <a:t>, </a:t>
            </a:r>
            <a:r>
              <a:rPr lang="nl-NL" sz="2400" dirty="0" err="1"/>
              <a:t>scrupulousness</a:t>
            </a:r>
            <a:r>
              <a:rPr lang="nl-NL" sz="2400" dirty="0"/>
              <a:t>, </a:t>
            </a:r>
            <a:r>
              <a:rPr lang="nl-NL" sz="2400" dirty="0" err="1"/>
              <a:t>transparency</a:t>
            </a:r>
            <a:r>
              <a:rPr lang="nl-NL" sz="2400" dirty="0"/>
              <a:t>, </a:t>
            </a:r>
            <a:r>
              <a:rPr lang="nl-NL" sz="2400" dirty="0" err="1"/>
              <a:t>independence</a:t>
            </a:r>
            <a:r>
              <a:rPr lang="nl-NL" sz="2400" dirty="0"/>
              <a:t>, </a:t>
            </a:r>
            <a:r>
              <a:rPr lang="nl-NL" sz="2400" dirty="0" err="1"/>
              <a:t>and</a:t>
            </a:r>
            <a:r>
              <a:rPr lang="nl-NL" sz="2400" dirty="0"/>
              <a:t> </a:t>
            </a:r>
            <a:r>
              <a:rPr lang="nl-NL" sz="2400" dirty="0" err="1"/>
              <a:t>responsibility</a:t>
            </a:r>
            <a:r>
              <a:rPr lang="nl-NL" sz="2400" dirty="0"/>
              <a:t>. </a:t>
            </a:r>
          </a:p>
          <a:p>
            <a:pPr marL="0" indent="0">
              <a:spcBef>
                <a:spcPts val="0"/>
              </a:spcBef>
              <a:spcAft>
                <a:spcPts val="0"/>
              </a:spcAft>
              <a:buNone/>
            </a:pPr>
            <a:endParaRPr lang="en-NL" sz="2400" dirty="0"/>
          </a:p>
          <a:p>
            <a:pPr>
              <a:spcBef>
                <a:spcPts val="0"/>
              </a:spcBef>
              <a:spcAft>
                <a:spcPts val="0"/>
              </a:spcAft>
            </a:pPr>
            <a:r>
              <a:rPr lang="en-GB" sz="2400" dirty="0"/>
              <a:t>Academic freedom also has its limits: gossip, bullying, hate speech, discrimination and (sexually) inappropriate behaviour are not acceptable, either online or offline. </a:t>
            </a:r>
          </a:p>
          <a:p>
            <a:pPr>
              <a:spcBef>
                <a:spcPts val="0"/>
              </a:spcBef>
              <a:spcAft>
                <a:spcPts val="0"/>
              </a:spcAft>
            </a:pPr>
            <a:endParaRPr lang="en-NL" sz="2400" dirty="0"/>
          </a:p>
          <a:p>
            <a:pPr>
              <a:spcBef>
                <a:spcPts val="0"/>
              </a:spcBef>
              <a:spcAft>
                <a:spcPts val="0"/>
              </a:spcAft>
            </a:pPr>
            <a:endParaRPr lang="en-NL" sz="2400" dirty="0"/>
          </a:p>
          <a:p>
            <a:pPr>
              <a:spcBef>
                <a:spcPts val="0"/>
              </a:spcBef>
              <a:spcAft>
                <a:spcPts val="0"/>
              </a:spcAft>
            </a:pPr>
            <a:endParaRPr lang="en-NL" sz="2400" dirty="0"/>
          </a:p>
          <a:p>
            <a:pPr>
              <a:spcBef>
                <a:spcPts val="0"/>
              </a:spcBef>
              <a:spcAft>
                <a:spcPts val="0"/>
              </a:spcAft>
            </a:pPr>
            <a:endParaRPr lang="en-NL" sz="2400" dirty="0"/>
          </a:p>
          <a:p>
            <a:pPr marL="0" indent="0">
              <a:buNone/>
            </a:pPr>
            <a:endParaRPr lang="en-NL" sz="2800" dirty="0"/>
          </a:p>
        </p:txBody>
      </p:sp>
    </p:spTree>
    <p:extLst>
      <p:ext uri="{BB962C8B-B14F-4D97-AF65-F5344CB8AC3E}">
        <p14:creationId xmlns:p14="http://schemas.microsoft.com/office/powerpoint/2010/main" val="4048874291"/>
      </p:ext>
    </p:extLst>
  </p:cSld>
  <p:clrMapOvr>
    <a:masterClrMapping/>
  </p:clrMapOvr>
  <p:transition spd="slow">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DD44FE-E561-B0E0-DDE6-1DF231886EC7}"/>
              </a:ext>
            </a:extLst>
          </p:cNvPr>
          <p:cNvSpPr>
            <a:spLocks noGrp="1"/>
          </p:cNvSpPr>
          <p:nvPr>
            <p:ph type="title"/>
          </p:nvPr>
        </p:nvSpPr>
        <p:spPr/>
        <p:txBody>
          <a:bodyPr/>
          <a:lstStyle/>
          <a:p>
            <a:r>
              <a:rPr lang="en-NL" sz="3200" dirty="0"/>
              <a:t>Academic freedom and the educational environment</a:t>
            </a:r>
          </a:p>
        </p:txBody>
      </p:sp>
      <p:sp>
        <p:nvSpPr>
          <p:cNvPr id="3" name="Vertical Text Placeholder 2">
            <a:extLst>
              <a:ext uri="{FF2B5EF4-FFF2-40B4-BE49-F238E27FC236}">
                <a16:creationId xmlns:a16="http://schemas.microsoft.com/office/drawing/2014/main" id="{A56FBE00-4715-CC4F-8F8E-CCF49D84D5B4}"/>
              </a:ext>
            </a:extLst>
          </p:cNvPr>
          <p:cNvSpPr>
            <a:spLocks noGrp="1"/>
          </p:cNvSpPr>
          <p:nvPr>
            <p:ph type="body" orient="vert" idx="1"/>
          </p:nvPr>
        </p:nvSpPr>
        <p:spPr/>
        <p:txBody>
          <a:bodyPr>
            <a:normAutofit/>
          </a:bodyPr>
          <a:lstStyle/>
          <a:p>
            <a:pPr marL="0" indent="0">
              <a:buNone/>
            </a:pPr>
            <a:r>
              <a:rPr lang="en-NL" sz="2400" dirty="0"/>
              <a:t>As an academic community, we are engaged in research and teaching with a societal responsibility and impact</a:t>
            </a:r>
            <a:r>
              <a:rPr lang="nl-NL" sz="2400" dirty="0"/>
              <a:t>. </a:t>
            </a:r>
            <a:r>
              <a:rPr lang="en-NL" sz="2400" dirty="0"/>
              <a:t>What does this mean for you as a lecturer or administrator?</a:t>
            </a:r>
          </a:p>
          <a:p>
            <a:r>
              <a:rPr lang="en-NL" sz="2400" dirty="0"/>
              <a:t>Facilitate a space where different perspectives can be voiced and engaged in. </a:t>
            </a:r>
          </a:p>
          <a:p>
            <a:r>
              <a:rPr lang="en-NL" sz="2400" dirty="0"/>
              <a:t>Staff members are advised to clearly differentiate their professional role as teachers from their political activities outside of the educational environment.</a:t>
            </a:r>
          </a:p>
          <a:p>
            <a:r>
              <a:rPr lang="en-NL" sz="2400" dirty="0"/>
              <a:t>As a lecturer, administrator and representative of Leiden University, it is important to be aware of your role, and not not use classrooms and educational platforms or program mailing lists to ask students or colleagues to join a specific political standpoint. </a:t>
            </a:r>
          </a:p>
          <a:p>
            <a:endParaRPr lang="en-NL" sz="2400" dirty="0"/>
          </a:p>
        </p:txBody>
      </p:sp>
    </p:spTree>
    <p:extLst>
      <p:ext uri="{BB962C8B-B14F-4D97-AF65-F5344CB8AC3E}">
        <p14:creationId xmlns:p14="http://schemas.microsoft.com/office/powerpoint/2010/main" val="3979684582"/>
      </p:ext>
    </p:extLst>
  </p:cSld>
  <p:clrMapOvr>
    <a:masterClrMapping/>
  </p:clrMapOvr>
  <p:transition spd="slow">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B1495-2DC4-EF18-93AC-117251133638}"/>
              </a:ext>
            </a:extLst>
          </p:cNvPr>
          <p:cNvSpPr>
            <a:spLocks noGrp="1"/>
          </p:cNvSpPr>
          <p:nvPr>
            <p:ph type="title"/>
          </p:nvPr>
        </p:nvSpPr>
        <p:spPr/>
        <p:txBody>
          <a:bodyPr/>
          <a:lstStyle/>
          <a:p>
            <a:r>
              <a:rPr lang="en-NL" dirty="0"/>
              <a:t>Hot moments</a:t>
            </a:r>
          </a:p>
        </p:txBody>
      </p:sp>
      <p:sp>
        <p:nvSpPr>
          <p:cNvPr id="3" name="Vertical Text Placeholder 2">
            <a:extLst>
              <a:ext uri="{FF2B5EF4-FFF2-40B4-BE49-F238E27FC236}">
                <a16:creationId xmlns:a16="http://schemas.microsoft.com/office/drawing/2014/main" id="{8000EBAB-E543-0272-111B-7854329E0F9A}"/>
              </a:ext>
            </a:extLst>
          </p:cNvPr>
          <p:cNvSpPr>
            <a:spLocks noGrp="1"/>
          </p:cNvSpPr>
          <p:nvPr>
            <p:ph type="body" orient="vert" idx="1"/>
          </p:nvPr>
        </p:nvSpPr>
        <p:spPr/>
        <p:txBody>
          <a:bodyPr>
            <a:normAutofit fontScale="92500" lnSpcReduction="20000"/>
          </a:bodyPr>
          <a:lstStyle/>
          <a:p>
            <a:pPr marL="0" indent="0">
              <a:buNone/>
            </a:pPr>
            <a:r>
              <a:rPr lang="en-NL" sz="2400" dirty="0"/>
              <a:t>Consult our teaching guides for tips and suggestions on enabling an constructive dialogue on divisive topics.  </a:t>
            </a:r>
          </a:p>
          <a:p>
            <a:r>
              <a:rPr lang="en-NL" sz="2400" dirty="0"/>
              <a:t>Prepare readings materials which reflect different perspectives and experiences as well as different leading arguments within the same field.</a:t>
            </a:r>
          </a:p>
          <a:p>
            <a:r>
              <a:rPr lang="en-NL" sz="2400" dirty="0"/>
              <a:t>Inform yourself about terminology and context of contested issues.</a:t>
            </a:r>
          </a:p>
          <a:p>
            <a:r>
              <a:rPr lang="en-NL" sz="2400" dirty="0"/>
              <a:t>Discuss and determine with students collective norms of engagement. </a:t>
            </a:r>
          </a:p>
          <a:p>
            <a:r>
              <a:rPr lang="en-NL" sz="2400" dirty="0"/>
              <a:t>Discuss which terms are debated or triggering to create awareness and promote conscious choices.</a:t>
            </a:r>
          </a:p>
          <a:p>
            <a:r>
              <a:rPr lang="en-NL" sz="2400" dirty="0"/>
              <a:t>Create a space to talk about the impact of prejudices and ensure students are not targetted or called out because of their identity or nationality.</a:t>
            </a:r>
          </a:p>
          <a:p>
            <a:r>
              <a:rPr lang="en-NL" sz="2400" dirty="0"/>
              <a:t>Prepare for hot moments: pauze, recognize the emotional aspects of the discussion, depersonalize, refer to the shared ground rules and refocus on an aspect which does have common ground.</a:t>
            </a:r>
          </a:p>
          <a:p>
            <a:pPr marL="0" indent="0">
              <a:buNone/>
            </a:pPr>
            <a:r>
              <a:rPr lang="en-NL" sz="2400" dirty="0"/>
              <a:t>Further information: </a:t>
            </a:r>
            <a:r>
              <a:rPr lang="en-NL" sz="2400" dirty="0">
                <a:hlinkClick r:id="rId3"/>
              </a:rPr>
              <a:t>tips and resources for lecturers</a:t>
            </a:r>
            <a:r>
              <a:rPr lang="en-NL" sz="2400" dirty="0"/>
              <a:t> and  new </a:t>
            </a:r>
            <a:r>
              <a:rPr lang="en-NL" sz="2400" dirty="0">
                <a:hlinkClick r:id="rId4"/>
              </a:rPr>
              <a:t>toolkit inclusive education </a:t>
            </a:r>
            <a:endParaRPr lang="en-NL" sz="2400" dirty="0"/>
          </a:p>
          <a:p>
            <a:pPr marL="0" indent="0">
              <a:buNone/>
            </a:pPr>
            <a:endParaRPr lang="en-NL" dirty="0"/>
          </a:p>
          <a:p>
            <a:pPr marL="0" indent="0">
              <a:buNone/>
            </a:pPr>
            <a:endParaRPr lang="en-NL" dirty="0"/>
          </a:p>
        </p:txBody>
      </p:sp>
    </p:spTree>
    <p:extLst>
      <p:ext uri="{BB962C8B-B14F-4D97-AF65-F5344CB8AC3E}">
        <p14:creationId xmlns:p14="http://schemas.microsoft.com/office/powerpoint/2010/main" val="884011742"/>
      </p:ext>
    </p:extLst>
  </p:cSld>
  <p:clrMapOvr>
    <a:masterClrMapping/>
  </p:clrMapOvr>
  <p:transition spd="slow">
    <p:wipe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F29D61-FB61-1D55-5C00-64F61B9160EC}"/>
              </a:ext>
            </a:extLst>
          </p:cNvPr>
          <p:cNvSpPr>
            <a:spLocks noGrp="1"/>
          </p:cNvSpPr>
          <p:nvPr>
            <p:ph type="title"/>
          </p:nvPr>
        </p:nvSpPr>
        <p:spPr/>
        <p:txBody>
          <a:bodyPr/>
          <a:lstStyle/>
          <a:p>
            <a:r>
              <a:rPr lang="en-NL" dirty="0"/>
              <a:t>Where to go with questions </a:t>
            </a:r>
          </a:p>
        </p:txBody>
      </p:sp>
      <p:sp>
        <p:nvSpPr>
          <p:cNvPr id="3" name="Vertical Text Placeholder 2">
            <a:extLst>
              <a:ext uri="{FF2B5EF4-FFF2-40B4-BE49-F238E27FC236}">
                <a16:creationId xmlns:a16="http://schemas.microsoft.com/office/drawing/2014/main" id="{A0AB9920-B112-6623-DC9A-BA073DFF88A3}"/>
              </a:ext>
            </a:extLst>
          </p:cNvPr>
          <p:cNvSpPr>
            <a:spLocks noGrp="1"/>
          </p:cNvSpPr>
          <p:nvPr>
            <p:ph type="body" orient="vert" idx="1"/>
          </p:nvPr>
        </p:nvSpPr>
        <p:spPr/>
        <p:txBody>
          <a:bodyPr>
            <a:normAutofit/>
          </a:bodyPr>
          <a:lstStyle/>
          <a:p>
            <a:r>
              <a:rPr lang="en-NL" sz="2400" b="1" dirty="0"/>
              <a:t>Advice and support: </a:t>
            </a:r>
            <a:r>
              <a:rPr lang="en-NL" sz="2400" dirty="0"/>
              <a:t>Program Director, Director of Studies or supervisor</a:t>
            </a:r>
          </a:p>
          <a:p>
            <a:r>
              <a:rPr lang="en-NL" sz="2400" b="1" dirty="0"/>
              <a:t>Teaching practice</a:t>
            </a:r>
            <a:r>
              <a:rPr lang="en-NL" sz="2400" dirty="0"/>
              <a:t>: intervision and peer groups, </a:t>
            </a:r>
            <a:r>
              <a:rPr lang="en-NL" sz="2400" dirty="0">
                <a:hlinkClick r:id="rId3"/>
              </a:rPr>
              <a:t>Najat El Hani</a:t>
            </a:r>
            <a:r>
              <a:rPr lang="en-NL" sz="2400" dirty="0"/>
              <a:t>, instructor inclusive education, Llinc</a:t>
            </a:r>
          </a:p>
          <a:p>
            <a:r>
              <a:rPr lang="en-NL" sz="2400" b="1" dirty="0"/>
              <a:t>Threatening or concerning behavior by a fellow student directed at you or others: </a:t>
            </a:r>
            <a:r>
              <a:rPr lang="en-NL" sz="2400" dirty="0">
                <a:hlinkClick r:id="rId4"/>
              </a:rPr>
              <a:t>Advisory team for concerning or threatening behavior</a:t>
            </a:r>
            <a:endParaRPr lang="en-NL" sz="2400" dirty="0"/>
          </a:p>
          <a:p>
            <a:r>
              <a:rPr lang="en-NL" sz="2400" b="1" dirty="0"/>
              <a:t>Questions about diversity, equity and inclusion: </a:t>
            </a:r>
            <a:r>
              <a:rPr lang="en-NL" sz="2400" dirty="0">
                <a:hlinkClick r:id="rId5"/>
              </a:rPr>
              <a:t>Diversity and Inclusion Expertise Office </a:t>
            </a:r>
            <a:endParaRPr lang="en-NL" sz="2400" dirty="0"/>
          </a:p>
          <a:p>
            <a:pPr marL="0" indent="0">
              <a:buNone/>
            </a:pPr>
            <a:endParaRPr lang="en-NL" sz="2400" dirty="0"/>
          </a:p>
        </p:txBody>
      </p:sp>
    </p:spTree>
    <p:extLst>
      <p:ext uri="{BB962C8B-B14F-4D97-AF65-F5344CB8AC3E}">
        <p14:creationId xmlns:p14="http://schemas.microsoft.com/office/powerpoint/2010/main" val="1162720597"/>
      </p:ext>
    </p:extLst>
  </p:cSld>
  <p:clrMapOvr>
    <a:masterClrMapping/>
  </p:clrMapOvr>
  <p:transition spd="slow">
    <p:wipe dir="r"/>
  </p:transition>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_PRESENTER" val="7eb7d687f18d1b9920e6da61b690a6528afd9b46"/>
</p:tagLst>
</file>

<file path=ppt/theme/theme1.xml><?xml version="1.0" encoding="utf-8"?>
<a:theme xmlns:a="http://schemas.openxmlformats.org/drawingml/2006/main" name="Corporate template-set Universiteit Leiden">
  <a:themeElements>
    <a:clrScheme name="Aangepast 28">
      <a:dk1>
        <a:srgbClr val="000000"/>
      </a:dk1>
      <a:lt1>
        <a:srgbClr val="FFFFFF"/>
      </a:lt1>
      <a:dk2>
        <a:srgbClr val="8592BC"/>
      </a:dk2>
      <a:lt2>
        <a:srgbClr val="001158"/>
      </a:lt2>
      <a:accent1>
        <a:srgbClr val="9EBA2E"/>
      </a:accent1>
      <a:accent2>
        <a:srgbClr val="5CB1EB"/>
      </a:accent2>
      <a:accent3>
        <a:srgbClr val="34A3A9"/>
      </a:accent3>
      <a:accent4>
        <a:srgbClr val="F46E32"/>
      </a:accent4>
      <a:accent5>
        <a:srgbClr val="2C712D"/>
      </a:accent5>
      <a:accent6>
        <a:srgbClr val="B02079"/>
      </a:accent6>
      <a:hlink>
        <a:srgbClr val="0033CC"/>
      </a:hlink>
      <a:folHlink>
        <a:srgbClr val="7030A0"/>
      </a:folHlink>
    </a:clrScheme>
    <a:fontScheme name="Universiteit Leiden">
      <a:majorFont>
        <a:latin typeface="Georgia"/>
        <a:ea typeface=""/>
        <a:cs typeface=""/>
      </a:majorFont>
      <a:minorFont>
        <a:latin typeface="Georgia"/>
        <a:ea typeface=""/>
        <a:cs typeface=""/>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16-9-windows-nl-zonder-slidenr.potx" id="{A343D39A-3842-4006-9B1E-8F5EAF5CA5B6}" vid="{C3114F32-BC71-41FB-A2FA-BC8B6A8A9F22}"/>
    </a:ext>
  </a:ext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798E77E9BB20574C88F1A51905EBD0AF" ma:contentTypeVersion="2" ma:contentTypeDescription="Create a new document." ma:contentTypeScope="" ma:versionID="2fd0fa924a9e82cd60e1feff1e189b11">
  <xsd:schema xmlns:xsd="http://www.w3.org/2001/XMLSchema" xmlns:xs="http://www.w3.org/2001/XMLSchema" xmlns:p="http://schemas.microsoft.com/office/2006/metadata/properties" xmlns:ns2="01a1795b-c314-4f6e-9e61-ae7877c66689" targetNamespace="http://schemas.microsoft.com/office/2006/metadata/properties" ma:root="true" ma:fieldsID="312e5ddb972235c6e69e0cbbfcd395b3" ns2:_="">
    <xsd:import namespace="01a1795b-c314-4f6e-9e61-ae7877c66689"/>
    <xsd:element name="properties">
      <xsd:complexType>
        <xsd:sequence>
          <xsd:element name="documentManagement">
            <xsd:complexType>
              <xsd:all>
                <xsd:element ref="ns2:MediaServiceMetadata" minOccurs="0"/>
                <xsd:element ref="ns2: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01a1795b-c314-4f6e-9e61-ae7877c66689"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001EB0-4AE0-458A-87DE-72458D156022}">
  <ds:schemaRefs>
    <ds:schemaRef ds:uri="http://schemas.microsoft.com/sharepoint/v3/contenttype/forms"/>
  </ds:schemaRefs>
</ds:datastoreItem>
</file>

<file path=customXml/itemProps2.xml><?xml version="1.0" encoding="utf-8"?>
<ds:datastoreItem xmlns:ds="http://schemas.openxmlformats.org/officeDocument/2006/customXml" ds:itemID="{EB288B81-2CDB-4143-95BC-1AAE557C38B4}">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5ED0C956-632E-434F-8166-7A02F97AC69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01a1795b-c314-4f6e-9e61-ae7877c6668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Corporate template-set Universiteit Leiden</Template>
  <TotalTime>0</TotalTime>
  <Words>1599</Words>
  <Application>Microsoft Office PowerPoint</Application>
  <PresentationFormat>Custom</PresentationFormat>
  <Paragraphs>75</Paragraphs>
  <Slides>5</Slides>
  <Notes>5</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5</vt:i4>
      </vt:variant>
    </vt:vector>
  </HeadingPairs>
  <TitlesOfParts>
    <vt:vector size="10" baseType="lpstr">
      <vt:lpstr>Arial</vt:lpstr>
      <vt:lpstr>Georgia</vt:lpstr>
      <vt:lpstr>Calibri</vt:lpstr>
      <vt:lpstr>Minion</vt:lpstr>
      <vt:lpstr>Corporate template-set Universiteit Leiden</vt:lpstr>
      <vt:lpstr>Teaching in times of conflict</vt:lpstr>
      <vt:lpstr>Academic freedom, academic integrity and freedom of expression</vt:lpstr>
      <vt:lpstr>Academic freedom and the educational environment</vt:lpstr>
      <vt:lpstr>Hot moments</vt:lpstr>
      <vt:lpstr>Where to go with questions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Ezawa, A.E. (Aya)</dc:creator>
  <cp:lastModifiedBy>Zomerdijk, M.C. (Marije)</cp:lastModifiedBy>
  <cp:revision>15</cp:revision>
  <dcterms:created xsi:type="dcterms:W3CDTF">2024-07-03T20:58:30Z</dcterms:created>
  <dcterms:modified xsi:type="dcterms:W3CDTF">2024-10-15T12:45:55Z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0x010100798E77E9BB20574C88F1A51905EBD0AF</vt:lpwstr>
  </property>
</Properties>
</file>